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  <p:sldMasterId id="2147483661" r:id="rId2"/>
  </p:sldMasterIdLst>
  <p:notesMasterIdLst>
    <p:notesMasterId r:id="rId57"/>
  </p:notesMasterIdLst>
  <p:handoutMasterIdLst>
    <p:handoutMasterId r:id="rId58"/>
  </p:handoutMasterIdLst>
  <p:sldIdLst>
    <p:sldId id="505" r:id="rId3"/>
    <p:sldId id="661" r:id="rId4"/>
    <p:sldId id="662" r:id="rId5"/>
    <p:sldId id="663" r:id="rId6"/>
    <p:sldId id="664" r:id="rId7"/>
    <p:sldId id="665" r:id="rId8"/>
    <p:sldId id="666" r:id="rId9"/>
    <p:sldId id="667" r:id="rId10"/>
    <p:sldId id="668" r:id="rId11"/>
    <p:sldId id="671" r:id="rId12"/>
    <p:sldId id="669" r:id="rId13"/>
    <p:sldId id="670" r:id="rId14"/>
    <p:sldId id="700" r:id="rId15"/>
    <p:sldId id="672" r:id="rId16"/>
    <p:sldId id="673" r:id="rId17"/>
    <p:sldId id="701" r:id="rId18"/>
    <p:sldId id="674" r:id="rId19"/>
    <p:sldId id="675" r:id="rId20"/>
    <p:sldId id="676" r:id="rId21"/>
    <p:sldId id="677" r:id="rId22"/>
    <p:sldId id="678" r:id="rId23"/>
    <p:sldId id="679" r:id="rId24"/>
    <p:sldId id="680" r:id="rId25"/>
    <p:sldId id="702" r:id="rId26"/>
    <p:sldId id="681" r:id="rId27"/>
    <p:sldId id="682" r:id="rId28"/>
    <p:sldId id="683" r:id="rId29"/>
    <p:sldId id="684" r:id="rId30"/>
    <p:sldId id="685" r:id="rId31"/>
    <p:sldId id="686" r:id="rId32"/>
    <p:sldId id="687" r:id="rId33"/>
    <p:sldId id="688" r:id="rId34"/>
    <p:sldId id="703" r:id="rId35"/>
    <p:sldId id="699" r:id="rId36"/>
    <p:sldId id="689" r:id="rId37"/>
    <p:sldId id="690" r:id="rId38"/>
    <p:sldId id="691" r:id="rId39"/>
    <p:sldId id="648" r:id="rId40"/>
    <p:sldId id="649" r:id="rId41"/>
    <p:sldId id="651" r:id="rId42"/>
    <p:sldId id="650" r:id="rId43"/>
    <p:sldId id="652" r:id="rId44"/>
    <p:sldId id="653" r:id="rId45"/>
    <p:sldId id="654" r:id="rId46"/>
    <p:sldId id="655" r:id="rId47"/>
    <p:sldId id="656" r:id="rId48"/>
    <p:sldId id="657" r:id="rId49"/>
    <p:sldId id="660" r:id="rId50"/>
    <p:sldId id="692" r:id="rId51"/>
    <p:sldId id="693" r:id="rId52"/>
    <p:sldId id="694" r:id="rId53"/>
    <p:sldId id="695" r:id="rId54"/>
    <p:sldId id="696" r:id="rId55"/>
    <p:sldId id="698" r:id="rId56"/>
  </p:sldIdLst>
  <p:sldSz cx="9144000" cy="5143500" type="screen16x9"/>
  <p:notesSz cx="6797675" cy="9926638"/>
  <p:embeddedFontLst>
    <p:embeddedFont>
      <p:font typeface="Arial Unicode MS" panose="020B0604020202020204" charset="-128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Roboto Slab" panose="020B0604020202020204" charset="0"/>
      <p:regular r:id="rId64"/>
      <p:bold r:id="rId65"/>
    </p:embeddedFont>
    <p:embeddedFont>
      <p:font typeface="Source Sans Pro" panose="020B0503030403020204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81BA"/>
    <a:srgbClr val="85B4D9"/>
    <a:srgbClr val="E2EDF6"/>
    <a:srgbClr val="0091EA"/>
    <a:srgbClr val="38A9EF"/>
    <a:srgbClr val="93D0F6"/>
    <a:srgbClr val="2DA4EE"/>
    <a:srgbClr val="2C618B"/>
    <a:srgbClr val="1D405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375E50-35A0-4EDE-972E-47D87FCDD355}">
  <a:tblStyle styleId="{A8375E50-35A0-4EDE-972E-47D87FCDD3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9467" autoAdjust="0"/>
  </p:normalViewPr>
  <p:slideViewPr>
    <p:cSldViewPr>
      <p:cViewPr varScale="1">
        <p:scale>
          <a:sx n="90" d="100"/>
          <a:sy n="90" d="100"/>
        </p:scale>
        <p:origin x="624" y="52"/>
      </p:cViewPr>
      <p:guideLst>
        <p:guide orient="horz" pos="2160"/>
        <p:guide pos="2880"/>
        <p:guide orient="horz" pos="1621"/>
      </p:guideLst>
    </p:cSldViewPr>
  </p:slideViewPr>
  <p:outlineViewPr>
    <p:cViewPr>
      <p:scale>
        <a:sx n="33" d="100"/>
        <a:sy n="33" d="100"/>
      </p:scale>
      <p:origin x="0" y="-184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96"/>
    </p:cViewPr>
  </p:sorterViewPr>
  <p:notesViewPr>
    <p:cSldViewPr>
      <p:cViewPr varScale="1">
        <p:scale>
          <a:sx n="47" d="100"/>
          <a:sy n="47" d="100"/>
        </p:scale>
        <p:origin x="279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handoutMaster" Target="handoutMasters/handoutMaster1.xml"/><Relationship Id="rId66" Type="http://schemas.openxmlformats.org/officeDocument/2006/relationships/font" Target="fonts/font8.fntdata"/><Relationship Id="rId5" Type="http://schemas.openxmlformats.org/officeDocument/2006/relationships/slide" Target="slides/slide3.xml"/><Relationship Id="rId61" Type="http://schemas.openxmlformats.org/officeDocument/2006/relationships/font" Target="fonts/font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4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DA21D-E309-4BA5-98FA-21CF20EBA7AC}" type="datetimeFigureOut">
              <a:rPr lang="pt-BR" smtClean="0"/>
              <a:t>31/01/2023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87C3E-7AE4-43BE-AC06-35B5BD8390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0419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74560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8" y="1020268"/>
            <a:ext cx="5807400" cy="1159875"/>
          </a:xfrm>
          <a:prstGeom prst="rect">
            <a:avLst/>
          </a:prstGeom>
        </p:spPr>
        <p:txBody>
          <a:bodyPr spcFirstLastPara="1" wrap="square" lIns="81599" tIns="81599" rIns="81599" bIns="81599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4649963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454376" y="4229101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27730" y="3448174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677052" y="4933406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972226" y="475050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79639" y="2530109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11843" y="593638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6324" y="1004906"/>
            <a:ext cx="253800" cy="19035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04500" y="3722333"/>
            <a:ext cx="190200" cy="1428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03951" y="4241001"/>
            <a:ext cx="190200" cy="1428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96315" y="1493174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738053" y="203494"/>
            <a:ext cx="253800" cy="19035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71664" y="1878372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271587" y="356128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729219" y="4595585"/>
            <a:ext cx="253800" cy="1905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Picture 2" descr="Credenciamento SENAI-PB - Login">
            <a:extLst>
              <a:ext uri="{FF2B5EF4-FFF2-40B4-BE49-F238E27FC236}">
                <a16:creationId xmlns:a16="http://schemas.microsoft.com/office/drawing/2014/main" id="{822EB18F-4FCB-44A3-B3DB-708BD52851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713" y="33470"/>
            <a:ext cx="1129783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1" y="-1"/>
            <a:ext cx="9144000" cy="685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1" y="5094517"/>
            <a:ext cx="9144000" cy="489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9359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1" y="2"/>
            <a:ext cx="9144000" cy="4898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542109" y="218804"/>
            <a:ext cx="7889966" cy="57901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1" y="5094517"/>
            <a:ext cx="9144000" cy="489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428404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681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937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6456027" y="1093052"/>
            <a:ext cx="2186681" cy="11781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11189" y="1793140"/>
            <a:ext cx="2186681" cy="11781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358917" y="1897247"/>
            <a:ext cx="969945" cy="9699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838178" y="1197159"/>
            <a:ext cx="969945" cy="9699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3529420" y="3236178"/>
            <a:ext cx="2186681" cy="11781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3902095" y="3340285"/>
            <a:ext cx="969945" cy="9699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60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406726" y="1364312"/>
            <a:ext cx="7194958" cy="1984497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12102" rtl="0" eaLnBrk="1" fontAlgn="auto" latinLnBrk="0" hangingPunct="1">
              <a:lnSpc>
                <a:spcPct val="9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12102" rtl="0" eaLnBrk="1" fontAlgn="auto" latinLnBrk="0" hangingPunct="1">
              <a:lnSpc>
                <a:spcPct val="9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1" y="1364316"/>
            <a:ext cx="1406726" cy="179248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lvl="0" algn="ctr"/>
            <a:endParaRPr lang="en-US" sz="12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211562" y="3297734"/>
            <a:ext cx="1390124" cy="12528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5678036" y="3297734"/>
            <a:ext cx="1390124" cy="12528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70621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50098" y="1344458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550098" y="2158798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50098" y="2973138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550098" y="3787476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13397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6986860" y="2407028"/>
            <a:ext cx="1620001" cy="1079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986860" y="1329783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5366860" y="3484369"/>
            <a:ext cx="1620001" cy="1079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986860" y="3484369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5366700" y="2407028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5366860" y="1329783"/>
            <a:ext cx="1620001" cy="1079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3746540" y="2407028"/>
            <a:ext cx="1620001" cy="1079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746178" y="3484369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126375" y="2407028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506215" y="2407028"/>
            <a:ext cx="1620001" cy="1079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666944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31880" y="1108781"/>
            <a:ext cx="153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31880" y="2340449"/>
            <a:ext cx="153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31880" y="3572091"/>
            <a:ext cx="153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37283" y="2340449"/>
            <a:ext cx="126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5000" y="2340449"/>
            <a:ext cx="126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1848" y="1324776"/>
            <a:ext cx="1539000" cy="8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4" y="2340442"/>
            <a:ext cx="4860847" cy="116301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3321848" y="2184576"/>
            <a:ext cx="1539000" cy="81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4931880" y="2184576"/>
            <a:ext cx="1539000" cy="81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4931880" y="3422461"/>
            <a:ext cx="1539000" cy="81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4931880" y="4652085"/>
            <a:ext cx="1539000" cy="81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6538441" y="3422461"/>
            <a:ext cx="1269000" cy="81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7875000" y="3422461"/>
            <a:ext cx="1269000" cy="81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08643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5"/>
            <a:ext cx="9144000" cy="4921068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81613" tIns="40805" rIns="81613" bIns="40805" anchor="ctr">
            <a:noAutofit/>
          </a:bodyPr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16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5" y="308125"/>
            <a:ext cx="7571701" cy="702675"/>
          </a:xfrm>
          <a:prstGeom prst="rect">
            <a:avLst/>
          </a:prstGeom>
        </p:spPr>
        <p:txBody>
          <a:bodyPr spcFirstLastPara="1" wrap="square" lIns="81599" tIns="81599" rIns="81599" bIns="81599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5" y="1261708"/>
            <a:ext cx="7571701" cy="3573675"/>
          </a:xfrm>
          <a:prstGeom prst="rect">
            <a:avLst/>
          </a:prstGeom>
        </p:spPr>
        <p:txBody>
          <a:bodyPr spcFirstLastPara="1" wrap="square" lIns="81599" tIns="81599" rIns="81599" bIns="81599" anchor="t" anchorCtr="0"/>
          <a:lstStyle>
            <a:lvl1pPr marL="408058" lvl="0" indent="-374053">
              <a:spcBef>
                <a:spcPts val="536"/>
              </a:spcBef>
              <a:spcAft>
                <a:spcPts val="0"/>
              </a:spcAft>
              <a:buSzPts val="3000"/>
              <a:buChar char="◎"/>
              <a:defRPr/>
            </a:lvl1pPr>
            <a:lvl2pPr marL="816116" lvl="1" indent="-340048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224172" lvl="2" indent="-340048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632233" lvl="3" indent="-30604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040288" lvl="4" indent="-306045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448346" lvl="5" indent="-306045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856402" lvl="6" indent="-30604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264460" lvl="7" indent="-306045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672518" lvl="8" indent="-306045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5" y="4749854"/>
            <a:ext cx="548700" cy="393750"/>
          </a:xfrm>
          <a:prstGeom prst="rect">
            <a:avLst/>
          </a:prstGeom>
        </p:spPr>
        <p:txBody>
          <a:bodyPr spcFirstLastPara="1" wrap="square" lIns="81599" tIns="81599" rIns="81599" bIns="81599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458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184050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092266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92615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9" y="848702"/>
            <a:ext cx="2670576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900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6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7" y="957490"/>
            <a:ext cx="514386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9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29029"/>
            <a:ext cx="1674186" cy="390184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600565"/>
            <a:ext cx="1674186" cy="544072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4" y="4353607"/>
            <a:ext cx="1674000" cy="236295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77331"/>
            <a:ext cx="2037972" cy="959570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9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19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241655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4474" y="737241"/>
            <a:ext cx="3870907" cy="3669030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lIns="81613" tIns="40805" rIns="81613" bIns="40805" anchor="ctr">
            <a:noAutofit/>
          </a:bodyPr>
          <a:lstStyle>
            <a:lvl1pPr marL="0" marR="0" indent="0" algn="ctr" defTabSz="612118" rtl="0" eaLnBrk="1" fontAlgn="auto" latinLnBrk="1" hangingPunct="1">
              <a:lnSpc>
                <a:spcPct val="9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4625753" y="193794"/>
            <a:ext cx="298616" cy="25742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4774158" y="902835"/>
            <a:ext cx="386107" cy="3328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5262931" y="987121"/>
            <a:ext cx="342608" cy="2953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4986488" y="597473"/>
            <a:ext cx="294645" cy="2540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4700978" y="655298"/>
            <a:ext cx="218078" cy="18799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04702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1993105" y="1478760"/>
            <a:ext cx="1007272" cy="1007271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179660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520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14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163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78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0681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9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5" y="308125"/>
            <a:ext cx="7571701" cy="70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99" tIns="81599" rIns="81599" bIns="81599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5" y="1261708"/>
            <a:ext cx="7571701" cy="357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99" tIns="81599" rIns="81599" bIns="81599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5" y="4749854"/>
            <a:ext cx="548700" cy="3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99" tIns="81599" rIns="81599" bIns="81599" anchor="t" anchorCtr="0">
            <a:noAutofit/>
          </a:bodyPr>
          <a:lstStyle>
            <a:lvl1pPr lvl="0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9" name="Picture 2" descr="Credenciamento SENAI-PB - Login">
            <a:extLst>
              <a:ext uri="{FF2B5EF4-FFF2-40B4-BE49-F238E27FC236}">
                <a16:creationId xmlns:a16="http://schemas.microsoft.com/office/drawing/2014/main" id="{8410BC73-6736-49C5-9AF5-6AB09CCCB7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713" y="33470"/>
            <a:ext cx="1129783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84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64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3" r:id="rId20"/>
  </p:sldLayoutIdLst>
  <p:txStyles>
    <p:titleStyle>
      <a:lvl1pPr algn="l" defTabSz="612102" rtl="0" eaLnBrk="1" latinLnBrk="0" hangingPunct="1">
        <a:lnSpc>
          <a:spcPct val="90000"/>
        </a:lnSpc>
        <a:spcBef>
          <a:spcPct val="0"/>
        </a:spcBef>
        <a:buNone/>
        <a:defRPr sz="2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3024" indent="-153024" algn="l" defTabSz="612102" rtl="0" eaLnBrk="1" latinLnBrk="0" hangingPunct="1">
        <a:lnSpc>
          <a:spcPct val="90000"/>
        </a:lnSpc>
        <a:spcBef>
          <a:spcPts val="67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9079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5127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71178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7229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280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9331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95381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601433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6053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2102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8153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24203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0255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36305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42356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48408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619672" y="1059582"/>
            <a:ext cx="6851932" cy="1656184"/>
          </a:xfrm>
          <a:prstGeom prst="rect">
            <a:avLst/>
          </a:prstGeom>
        </p:spPr>
        <p:txBody>
          <a:bodyPr spcFirstLastPara="1" wrap="square" lIns="81599" tIns="81599" rIns="81599" bIns="81599" anchor="t" anchorCtr="0">
            <a:noAutofit/>
          </a:bodyPr>
          <a:lstStyle/>
          <a:p>
            <a:r>
              <a:rPr lang="pt-BR" sz="3200" dirty="0"/>
              <a:t>Introdução a Banco de dados</a:t>
            </a:r>
            <a:br>
              <a:rPr lang="pt-BR" sz="3200" dirty="0"/>
            </a:br>
            <a:r>
              <a:rPr lang="pt-BR" sz="3200" dirty="0"/>
              <a:t>Comandos SQL Server</a:t>
            </a:r>
            <a:r>
              <a:rPr lang="pt-BR" sz="2800" dirty="0">
                <a:latin typeface="Calibri" panose="020F0502020204030204" pitchFamily="34" charset="0"/>
              </a:rPr>
              <a:t> </a:t>
            </a:r>
            <a:r>
              <a:rPr lang="pt-BR" sz="3000" dirty="0">
                <a:latin typeface="Calibri" panose="020F0502020204030204" pitchFamily="34" charset="0"/>
              </a:rPr>
              <a:t>– Parte 7</a:t>
            </a:r>
            <a:br>
              <a:rPr lang="pt-BR" sz="2800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</a:br>
            <a:br>
              <a:rPr lang="pt-BR" sz="2800" dirty="0">
                <a:latin typeface="Calibri" panose="020F0502020204030204" pitchFamily="34" charset="0"/>
              </a:rPr>
            </a:br>
            <a:br>
              <a:rPr lang="pt-BR" sz="2800" dirty="0">
                <a:latin typeface="Calibri" panose="020F0502020204030204" pitchFamily="34" charset="0"/>
              </a:rPr>
            </a:br>
            <a:endParaRPr lang="pt-BR" sz="2800" i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5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INNER JOIN – Consultar dados em duas ou mais Tabelas no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endParaRPr lang="en-US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780F51-A75D-40B4-9579-74A8E09CC9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8" t="43000" r="46850" b="37401"/>
          <a:stretch/>
        </p:blipFill>
        <p:spPr>
          <a:xfrm>
            <a:off x="1979712" y="1563638"/>
            <a:ext cx="4413062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25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INNER JOIN – Consultar dados em duas ou mais Tabelas no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Mais um exemplo, agora com filtros. Vamos retornar os nomes dos livros e nomes das editoras, mas somente das editoras cujo nome se inicia com a letra M. Note o uso de alias nestas declarações, a fim de simplificar o código: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0438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INNER JOIN – Consultar dados em duas ou mais Tabelas no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</a:t>
            </a:r>
            <a:r>
              <a:rPr lang="pt-BR" sz="2500" dirty="0" err="1">
                <a:solidFill>
                  <a:srgbClr val="FF0000"/>
                </a:solidFill>
              </a:rPr>
              <a:t>L.Nome_Livro</a:t>
            </a:r>
            <a:r>
              <a:rPr lang="pt-BR" sz="2500" dirty="0">
                <a:solidFill>
                  <a:srgbClr val="FF0000"/>
                </a:solidFill>
              </a:rPr>
              <a:t> AS Livros, </a:t>
            </a:r>
            <a:r>
              <a:rPr lang="pt-BR" sz="2500" dirty="0" err="1">
                <a:solidFill>
                  <a:srgbClr val="FF0000"/>
                </a:solidFill>
              </a:rPr>
              <a:t>E.Nome_editora</a:t>
            </a:r>
            <a:r>
              <a:rPr lang="pt-BR" sz="2500" dirty="0">
                <a:solidFill>
                  <a:srgbClr val="FF0000"/>
                </a:solidFill>
              </a:rPr>
              <a:t> AS Editoras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r>
              <a:rPr lang="pt-BR" sz="2500" dirty="0">
                <a:solidFill>
                  <a:srgbClr val="FF0000"/>
                </a:solidFill>
              </a:rPr>
              <a:t> AS L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INNER JOIN </a:t>
            </a:r>
            <a:r>
              <a:rPr lang="pt-BR" sz="2500" dirty="0" err="1">
                <a:solidFill>
                  <a:srgbClr val="FF0000"/>
                </a:solidFill>
              </a:rPr>
              <a:t>tbl_editoras</a:t>
            </a:r>
            <a:r>
              <a:rPr lang="pt-BR" sz="2500" dirty="0">
                <a:solidFill>
                  <a:srgbClr val="FF0000"/>
                </a:solidFill>
              </a:rPr>
              <a:t> AS E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ON </a:t>
            </a:r>
            <a:r>
              <a:rPr lang="pt-BR" sz="2500" dirty="0" err="1">
                <a:solidFill>
                  <a:srgbClr val="FF0000"/>
                </a:solidFill>
              </a:rPr>
              <a:t>L.ID_editora</a:t>
            </a:r>
            <a:r>
              <a:rPr lang="pt-BR" sz="2500" dirty="0">
                <a:solidFill>
                  <a:srgbClr val="FF0000"/>
                </a:solidFill>
              </a:rPr>
              <a:t> = </a:t>
            </a:r>
            <a:r>
              <a:rPr lang="pt-BR" sz="2500" dirty="0" err="1">
                <a:solidFill>
                  <a:srgbClr val="FF0000"/>
                </a:solidFill>
              </a:rPr>
              <a:t>E.ID_editora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</a:t>
            </a:r>
            <a:r>
              <a:rPr lang="pt-BR" sz="2500" dirty="0" err="1">
                <a:solidFill>
                  <a:srgbClr val="FF0000"/>
                </a:solidFill>
              </a:rPr>
              <a:t>E.Nome_Editora</a:t>
            </a:r>
            <a:r>
              <a:rPr lang="pt-BR" sz="2500" dirty="0">
                <a:solidFill>
                  <a:srgbClr val="FF0000"/>
                </a:solidFill>
              </a:rPr>
              <a:t> LIKE 'M%';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619254-9CC1-4A46-BB6F-1E3B25597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50000" r="51575" b="38800"/>
          <a:stretch/>
        </p:blipFill>
        <p:spPr>
          <a:xfrm>
            <a:off x="3851920" y="3852537"/>
            <a:ext cx="4650316" cy="109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16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INNER JOIN – Consultar dados em duas ou mais Tabelas no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45" y="915567"/>
            <a:ext cx="7571712" cy="3816424"/>
          </a:xfrm>
        </p:spPr>
        <p:txBody>
          <a:bodyPr/>
          <a:lstStyle/>
          <a:p>
            <a:pPr marL="34005" indent="0">
              <a:buNone/>
            </a:pPr>
            <a:r>
              <a:rPr lang="pt-BR" sz="2400" dirty="0">
                <a:solidFill>
                  <a:schemeClr val="tx1"/>
                </a:solidFill>
              </a:rPr>
              <a:t>Exemplo sem utilização de Alias para </a:t>
            </a:r>
            <a:r>
              <a:rPr lang="pt-BR" sz="2400">
                <a:solidFill>
                  <a:schemeClr val="tx1"/>
                </a:solidFill>
              </a:rPr>
              <a:t>as tabelas</a:t>
            </a:r>
            <a:endParaRPr lang="pt-BR" sz="2400" dirty="0">
              <a:solidFill>
                <a:schemeClr val="tx1"/>
              </a:solidFill>
            </a:endParaRPr>
          </a:p>
          <a:p>
            <a:pPr marL="34005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SELECT </a:t>
            </a:r>
            <a:r>
              <a:rPr lang="pt-BR" sz="2400" dirty="0" err="1">
                <a:solidFill>
                  <a:srgbClr val="FF0000"/>
                </a:solidFill>
              </a:rPr>
              <a:t>tbl_livro.Nome_Livro</a:t>
            </a:r>
            <a:r>
              <a:rPr lang="pt-BR" sz="2400" dirty="0">
                <a:solidFill>
                  <a:srgbClr val="FF0000"/>
                </a:solidFill>
              </a:rPr>
              <a:t> AS Livro, </a:t>
            </a:r>
            <a:r>
              <a:rPr lang="pt-BR" sz="2400" dirty="0" err="1">
                <a:solidFill>
                  <a:srgbClr val="FF0000"/>
                </a:solidFill>
              </a:rPr>
              <a:t>tbl_editoras.Nome_Editora</a:t>
            </a:r>
            <a:r>
              <a:rPr lang="pt-BR" sz="2400" dirty="0">
                <a:solidFill>
                  <a:srgbClr val="FF0000"/>
                </a:solidFill>
              </a:rPr>
              <a:t> AS Editora</a:t>
            </a:r>
          </a:p>
          <a:p>
            <a:pPr marL="34005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FROM </a:t>
            </a:r>
            <a:r>
              <a:rPr lang="pt-BR" sz="2400" dirty="0" err="1">
                <a:solidFill>
                  <a:srgbClr val="FF0000"/>
                </a:solidFill>
              </a:rPr>
              <a:t>tbl_livro</a:t>
            </a:r>
            <a:endParaRPr lang="pt-BR" sz="24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INNER JOIN </a:t>
            </a:r>
            <a:r>
              <a:rPr lang="pt-BR" sz="2400" dirty="0" err="1">
                <a:solidFill>
                  <a:srgbClr val="FF0000"/>
                </a:solidFill>
              </a:rPr>
              <a:t>tbl_editoras</a:t>
            </a:r>
            <a:endParaRPr lang="pt-BR" sz="24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ON </a:t>
            </a:r>
            <a:r>
              <a:rPr lang="pt-BR" sz="2400" dirty="0" err="1">
                <a:solidFill>
                  <a:srgbClr val="FF0000"/>
                </a:solidFill>
              </a:rPr>
              <a:t>tbl_livro.ID_Editora</a:t>
            </a:r>
            <a:r>
              <a:rPr lang="pt-BR" sz="2400" dirty="0">
                <a:solidFill>
                  <a:srgbClr val="FF0000"/>
                </a:solidFill>
              </a:rPr>
              <a:t>=</a:t>
            </a:r>
            <a:r>
              <a:rPr lang="pt-BR" sz="2400" dirty="0" err="1">
                <a:solidFill>
                  <a:srgbClr val="FF0000"/>
                </a:solidFill>
              </a:rPr>
              <a:t>tbl_editoras.ID_Editora</a:t>
            </a:r>
            <a:endParaRPr lang="pt-BR" sz="24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WHERE </a:t>
            </a:r>
            <a:r>
              <a:rPr lang="pt-BR" sz="2400" dirty="0" err="1">
                <a:solidFill>
                  <a:srgbClr val="FF0000"/>
                </a:solidFill>
              </a:rPr>
              <a:t>tbl_editoras.Nome_Editora</a:t>
            </a:r>
            <a:r>
              <a:rPr lang="pt-BR" sz="2400" dirty="0">
                <a:solidFill>
                  <a:srgbClr val="FF0000"/>
                </a:solidFill>
              </a:rPr>
              <a:t> LIKE 'M%'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619254-9CC1-4A46-BB6F-1E3B25597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50000" r="51575" b="38800"/>
          <a:stretch/>
        </p:blipFill>
        <p:spPr>
          <a:xfrm>
            <a:off x="3851920" y="3852537"/>
            <a:ext cx="4650316" cy="109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48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INNER JOIN – Consultar dados em duas ou mais Tabelas no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Mais um exemplo para terminar. Agora vamos fazer um INNER JOIN com as três tabelas do banco de dados simultaneamente. Queremos os nomes e preços dos livros, nomes de seus autores e editoras, mas somente das editoras cujo nome se inicia com a letra O, tudo isso ordenado em ordem decrescente de preço dos livros: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2760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INNER JOIN – Consultar dados em duas ou mais Tabelas no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SELECT </a:t>
            </a:r>
            <a:r>
              <a:rPr lang="pt-BR" sz="1800" dirty="0" err="1">
                <a:solidFill>
                  <a:srgbClr val="FF0000"/>
                </a:solidFill>
              </a:rPr>
              <a:t>L.Nome_Livro</a:t>
            </a:r>
            <a:r>
              <a:rPr lang="pt-BR" sz="1800" dirty="0">
                <a:solidFill>
                  <a:srgbClr val="FF0000"/>
                </a:solidFill>
              </a:rPr>
              <a:t> AS Livro,</a:t>
            </a:r>
          </a:p>
          <a:p>
            <a:pPr marL="34005" indent="0" fontAlgn="base">
              <a:buNone/>
            </a:pPr>
            <a:r>
              <a:rPr lang="pt-BR" sz="1800" dirty="0" err="1">
                <a:solidFill>
                  <a:srgbClr val="FF0000"/>
                </a:solidFill>
              </a:rPr>
              <a:t>A.Nome_autor</a:t>
            </a:r>
            <a:r>
              <a:rPr lang="pt-BR" sz="1800" dirty="0">
                <a:solidFill>
                  <a:srgbClr val="FF0000"/>
                </a:solidFill>
              </a:rPr>
              <a:t> AS Autor,</a:t>
            </a:r>
          </a:p>
          <a:p>
            <a:pPr marL="34005" indent="0" fontAlgn="base">
              <a:buNone/>
            </a:pPr>
            <a:r>
              <a:rPr lang="pt-BR" sz="1800" dirty="0" err="1">
                <a:solidFill>
                  <a:srgbClr val="FF0000"/>
                </a:solidFill>
              </a:rPr>
              <a:t>E.Nome_Editora</a:t>
            </a:r>
            <a:r>
              <a:rPr lang="pt-BR" sz="1800" dirty="0">
                <a:solidFill>
                  <a:srgbClr val="FF0000"/>
                </a:solidFill>
              </a:rPr>
              <a:t> AS Editora,</a:t>
            </a:r>
          </a:p>
          <a:p>
            <a:pPr marL="34005" indent="0" fontAlgn="base">
              <a:buNone/>
            </a:pPr>
            <a:r>
              <a:rPr lang="pt-BR" sz="1800" dirty="0" err="1">
                <a:solidFill>
                  <a:srgbClr val="FF0000"/>
                </a:solidFill>
              </a:rPr>
              <a:t>L.Preco_Livro</a:t>
            </a:r>
            <a:r>
              <a:rPr lang="pt-BR" sz="1800" dirty="0">
                <a:solidFill>
                  <a:srgbClr val="FF0000"/>
                </a:solidFill>
              </a:rPr>
              <a:t> AS 'Preço do Livro'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FROM </a:t>
            </a:r>
            <a:r>
              <a:rPr lang="pt-BR" sz="1800" dirty="0" err="1">
                <a:solidFill>
                  <a:srgbClr val="FF0000"/>
                </a:solidFill>
              </a:rPr>
              <a:t>tbl_Livro</a:t>
            </a:r>
            <a:r>
              <a:rPr lang="pt-BR" sz="1800" dirty="0">
                <a:solidFill>
                  <a:srgbClr val="FF0000"/>
                </a:solidFill>
              </a:rPr>
              <a:t> AS L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INNER JOIN </a:t>
            </a:r>
            <a:r>
              <a:rPr lang="pt-BR" sz="1800" dirty="0" err="1">
                <a:solidFill>
                  <a:srgbClr val="FF0000"/>
                </a:solidFill>
              </a:rPr>
              <a:t>tbl_autores</a:t>
            </a:r>
            <a:r>
              <a:rPr lang="pt-BR" sz="1800" dirty="0">
                <a:solidFill>
                  <a:srgbClr val="FF0000"/>
                </a:solidFill>
              </a:rPr>
              <a:t> AS A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ON </a:t>
            </a:r>
            <a:r>
              <a:rPr lang="pt-BR" sz="1800" dirty="0" err="1">
                <a:solidFill>
                  <a:srgbClr val="FF0000"/>
                </a:solidFill>
              </a:rPr>
              <a:t>L.ID_autor</a:t>
            </a:r>
            <a:r>
              <a:rPr lang="pt-BR" sz="1800" dirty="0">
                <a:solidFill>
                  <a:srgbClr val="FF0000"/>
                </a:solidFill>
              </a:rPr>
              <a:t> = </a:t>
            </a:r>
            <a:r>
              <a:rPr lang="pt-BR" sz="1800" dirty="0" err="1">
                <a:solidFill>
                  <a:srgbClr val="FF0000"/>
                </a:solidFill>
              </a:rPr>
              <a:t>A.ID_autor</a:t>
            </a:r>
            <a:endParaRPr lang="pt-BR" sz="18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INNER JOIN </a:t>
            </a:r>
            <a:r>
              <a:rPr lang="pt-BR" sz="1800" dirty="0" err="1">
                <a:solidFill>
                  <a:srgbClr val="FF0000"/>
                </a:solidFill>
              </a:rPr>
              <a:t>tbl_editoras</a:t>
            </a:r>
            <a:r>
              <a:rPr lang="pt-BR" sz="1800" dirty="0">
                <a:solidFill>
                  <a:srgbClr val="FF0000"/>
                </a:solidFill>
              </a:rPr>
              <a:t> AS E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ON </a:t>
            </a:r>
            <a:r>
              <a:rPr lang="pt-BR" sz="1800" dirty="0" err="1">
                <a:solidFill>
                  <a:srgbClr val="FF0000"/>
                </a:solidFill>
              </a:rPr>
              <a:t>L.ID_editora</a:t>
            </a:r>
            <a:r>
              <a:rPr lang="pt-BR" sz="1800" dirty="0">
                <a:solidFill>
                  <a:srgbClr val="FF0000"/>
                </a:solidFill>
              </a:rPr>
              <a:t> = </a:t>
            </a:r>
            <a:r>
              <a:rPr lang="pt-BR" sz="1800" dirty="0" err="1">
                <a:solidFill>
                  <a:srgbClr val="FF0000"/>
                </a:solidFill>
              </a:rPr>
              <a:t>E.ID_editora</a:t>
            </a:r>
            <a:endParaRPr lang="pt-BR" sz="18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WHERE </a:t>
            </a:r>
            <a:r>
              <a:rPr lang="pt-BR" sz="1800" dirty="0" err="1">
                <a:solidFill>
                  <a:srgbClr val="FF0000"/>
                </a:solidFill>
              </a:rPr>
              <a:t>E.Nome_Editora</a:t>
            </a:r>
            <a:r>
              <a:rPr lang="pt-BR" sz="1800" dirty="0">
                <a:solidFill>
                  <a:srgbClr val="FF0000"/>
                </a:solidFill>
              </a:rPr>
              <a:t> LIKE 'O%'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ORDER BY </a:t>
            </a:r>
            <a:r>
              <a:rPr lang="pt-BR" sz="1800" dirty="0" err="1">
                <a:solidFill>
                  <a:srgbClr val="FF0000"/>
                </a:solidFill>
              </a:rPr>
              <a:t>L.Preco_Livro</a:t>
            </a:r>
            <a:r>
              <a:rPr lang="pt-BR" sz="1800" dirty="0">
                <a:solidFill>
                  <a:srgbClr val="FF0000"/>
                </a:solidFill>
              </a:rPr>
              <a:t> DESC;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34B7C0-B6AB-48B2-9191-CBA3A928E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43000" r="52362" b="48600"/>
          <a:stretch/>
        </p:blipFill>
        <p:spPr>
          <a:xfrm>
            <a:off x="4537319" y="2643758"/>
            <a:ext cx="3864713" cy="70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531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INNER JOIN – Consultar dados em duas ou mais Tabelas no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>
              <a:buNone/>
            </a:pPr>
            <a:r>
              <a:rPr lang="pt-BR" sz="1800" dirty="0">
                <a:solidFill>
                  <a:srgbClr val="FF0000"/>
                </a:solidFill>
              </a:rPr>
              <a:t>SELECT </a:t>
            </a:r>
            <a:r>
              <a:rPr lang="pt-BR" sz="1800" dirty="0" err="1">
                <a:solidFill>
                  <a:srgbClr val="FF0000"/>
                </a:solidFill>
              </a:rPr>
              <a:t>tbl_livro.Nome_Livro</a:t>
            </a:r>
            <a:r>
              <a:rPr lang="pt-BR" sz="1800" dirty="0">
                <a:solidFill>
                  <a:srgbClr val="FF0000"/>
                </a:solidFill>
              </a:rPr>
              <a:t> AS Livro,</a:t>
            </a:r>
          </a:p>
          <a:p>
            <a:pPr marL="34005" indent="0">
              <a:buNone/>
            </a:pPr>
            <a:r>
              <a:rPr lang="pt-BR" sz="1800" dirty="0" err="1">
                <a:solidFill>
                  <a:srgbClr val="FF0000"/>
                </a:solidFill>
              </a:rPr>
              <a:t>tbl_autores.Nome_Autor</a:t>
            </a:r>
            <a:r>
              <a:rPr lang="pt-BR" sz="1800" dirty="0">
                <a:solidFill>
                  <a:srgbClr val="FF0000"/>
                </a:solidFill>
              </a:rPr>
              <a:t> AS Autor,</a:t>
            </a:r>
          </a:p>
          <a:p>
            <a:pPr marL="34005" indent="0">
              <a:buNone/>
            </a:pPr>
            <a:r>
              <a:rPr lang="pt-BR" sz="1800" dirty="0" err="1">
                <a:solidFill>
                  <a:srgbClr val="FF0000"/>
                </a:solidFill>
              </a:rPr>
              <a:t>tbl_editoras.Nome_Editora</a:t>
            </a:r>
            <a:r>
              <a:rPr lang="pt-BR" sz="1800" dirty="0">
                <a:solidFill>
                  <a:srgbClr val="FF0000"/>
                </a:solidFill>
              </a:rPr>
              <a:t> AS Editora,</a:t>
            </a:r>
          </a:p>
          <a:p>
            <a:pPr marL="34005" indent="0">
              <a:buNone/>
            </a:pPr>
            <a:r>
              <a:rPr lang="pt-BR" sz="1800" dirty="0" err="1">
                <a:solidFill>
                  <a:srgbClr val="FF0000"/>
                </a:solidFill>
              </a:rPr>
              <a:t>tbl_livro.Preco_livro</a:t>
            </a:r>
            <a:r>
              <a:rPr lang="pt-BR" sz="1800" dirty="0">
                <a:solidFill>
                  <a:srgbClr val="FF0000"/>
                </a:solidFill>
              </a:rPr>
              <a:t> AS 'Preço do Livro'</a:t>
            </a:r>
          </a:p>
          <a:p>
            <a:pPr marL="34005" indent="0">
              <a:buNone/>
            </a:pPr>
            <a:r>
              <a:rPr lang="pt-BR" sz="1800" dirty="0">
                <a:solidFill>
                  <a:srgbClr val="FF0000"/>
                </a:solidFill>
              </a:rPr>
              <a:t>FROM </a:t>
            </a:r>
            <a:r>
              <a:rPr lang="pt-BR" sz="1800" dirty="0" err="1">
                <a:solidFill>
                  <a:srgbClr val="FF0000"/>
                </a:solidFill>
              </a:rPr>
              <a:t>tbl_livro</a:t>
            </a:r>
            <a:endParaRPr lang="pt-BR" sz="18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800" dirty="0">
                <a:solidFill>
                  <a:srgbClr val="FF0000"/>
                </a:solidFill>
              </a:rPr>
              <a:t>INNER JOIN </a:t>
            </a:r>
            <a:r>
              <a:rPr lang="pt-BR" sz="1800" dirty="0" err="1">
                <a:solidFill>
                  <a:srgbClr val="FF0000"/>
                </a:solidFill>
              </a:rPr>
              <a:t>tbl_autores</a:t>
            </a:r>
            <a:endParaRPr lang="pt-BR" sz="18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800" dirty="0">
                <a:solidFill>
                  <a:srgbClr val="FF0000"/>
                </a:solidFill>
              </a:rPr>
              <a:t>ON </a:t>
            </a:r>
            <a:r>
              <a:rPr lang="pt-BR" sz="1800" dirty="0" err="1">
                <a:solidFill>
                  <a:srgbClr val="FF0000"/>
                </a:solidFill>
              </a:rPr>
              <a:t>tbl_livro.ID_Autor</a:t>
            </a:r>
            <a:r>
              <a:rPr lang="pt-BR" sz="1800" dirty="0">
                <a:solidFill>
                  <a:srgbClr val="FF0000"/>
                </a:solidFill>
              </a:rPr>
              <a:t>=</a:t>
            </a:r>
            <a:r>
              <a:rPr lang="pt-BR" sz="1800" dirty="0" err="1">
                <a:solidFill>
                  <a:srgbClr val="FF0000"/>
                </a:solidFill>
              </a:rPr>
              <a:t>tbl_autores.ID_Autor</a:t>
            </a:r>
            <a:endParaRPr lang="pt-BR" sz="18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800" dirty="0">
                <a:solidFill>
                  <a:srgbClr val="FF0000"/>
                </a:solidFill>
              </a:rPr>
              <a:t>INNER JOIN </a:t>
            </a:r>
            <a:r>
              <a:rPr lang="pt-BR" sz="1800" dirty="0" err="1">
                <a:solidFill>
                  <a:srgbClr val="FF0000"/>
                </a:solidFill>
              </a:rPr>
              <a:t>tbl_editoras</a:t>
            </a:r>
            <a:endParaRPr lang="pt-BR" sz="18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800" dirty="0">
                <a:solidFill>
                  <a:srgbClr val="FF0000"/>
                </a:solidFill>
              </a:rPr>
              <a:t>ON </a:t>
            </a:r>
            <a:r>
              <a:rPr lang="pt-BR" sz="1800" dirty="0" err="1">
                <a:solidFill>
                  <a:srgbClr val="FF0000"/>
                </a:solidFill>
              </a:rPr>
              <a:t>tbl_livro.ID_Editora</a:t>
            </a:r>
            <a:r>
              <a:rPr lang="pt-BR" sz="1800" dirty="0">
                <a:solidFill>
                  <a:srgbClr val="FF0000"/>
                </a:solidFill>
              </a:rPr>
              <a:t>=</a:t>
            </a:r>
            <a:r>
              <a:rPr lang="pt-BR" sz="1800" dirty="0" err="1">
                <a:solidFill>
                  <a:srgbClr val="FF0000"/>
                </a:solidFill>
              </a:rPr>
              <a:t>tbl_editoras.ID_Editora</a:t>
            </a:r>
            <a:endParaRPr lang="pt-BR" sz="18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800" dirty="0">
                <a:solidFill>
                  <a:srgbClr val="FF0000"/>
                </a:solidFill>
              </a:rPr>
              <a:t>--WHERE </a:t>
            </a:r>
            <a:r>
              <a:rPr lang="pt-BR" sz="1800" dirty="0" err="1">
                <a:solidFill>
                  <a:srgbClr val="FF0000"/>
                </a:solidFill>
              </a:rPr>
              <a:t>tbl_editoras.Nome_Editora</a:t>
            </a:r>
            <a:r>
              <a:rPr lang="pt-BR" sz="1800" dirty="0">
                <a:solidFill>
                  <a:srgbClr val="FF0000"/>
                </a:solidFill>
              </a:rPr>
              <a:t> LIKE 'O%'</a:t>
            </a:r>
          </a:p>
          <a:p>
            <a:pPr marL="34005" indent="0">
              <a:buNone/>
            </a:pPr>
            <a:r>
              <a:rPr lang="pt-BR" sz="1800" dirty="0">
                <a:solidFill>
                  <a:srgbClr val="FF0000"/>
                </a:solidFill>
              </a:rPr>
              <a:t>ORDER BY </a:t>
            </a:r>
            <a:r>
              <a:rPr lang="pt-BR" sz="1800" dirty="0" err="1">
                <a:solidFill>
                  <a:srgbClr val="FF0000"/>
                </a:solidFill>
              </a:rPr>
              <a:t>tbl_livro.Preco_livro</a:t>
            </a:r>
            <a:r>
              <a:rPr lang="pt-BR" sz="1800" dirty="0">
                <a:solidFill>
                  <a:srgbClr val="FF0000"/>
                </a:solidFill>
              </a:rPr>
              <a:t> DESC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434B7C0-B6AB-48B2-9191-CBA3A928E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43000" r="52362" b="48600"/>
          <a:stretch/>
        </p:blipFill>
        <p:spPr>
          <a:xfrm>
            <a:off x="4537319" y="2643758"/>
            <a:ext cx="3864713" cy="70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97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Server – LEFT e RIGHT JOIN – Consultar dados em duas ou mais tabelas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fontAlgn="base"/>
            <a:r>
              <a:rPr lang="pt-BR" sz="2500" b="1" dirty="0"/>
              <a:t>LEFT JOIN</a:t>
            </a:r>
            <a:r>
              <a:rPr lang="pt-BR" sz="2500" dirty="0"/>
              <a:t>: Retorna todas as linhas da tabela à esquerda, mesmo se não houver nenhuma correspondência na tabela à direita.</a:t>
            </a:r>
          </a:p>
          <a:p>
            <a:pPr fontAlgn="base"/>
            <a:r>
              <a:rPr lang="pt-BR" sz="2500" b="1" dirty="0"/>
              <a:t>RIGHT JOIN</a:t>
            </a:r>
            <a:r>
              <a:rPr lang="pt-BR" sz="2500" dirty="0"/>
              <a:t>: Retorna todas as linhas da tabela à direita, mesmo se não houver nenhuma correspondência na tabela à esquerda.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622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Server – LEFT e RIGHT JOIN – Consultar dados em duas ou mais tabelas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/>
              <a:t>Sintaxe:</a:t>
            </a:r>
          </a:p>
          <a:p>
            <a:pPr marL="34005" indent="0" fontAlgn="base">
              <a:buNone/>
            </a:pPr>
            <a:endParaRPr lang="pt-BR" sz="2500" dirty="0"/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colunas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tabela_esq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LEFT (OUTER) JOIN </a:t>
            </a:r>
            <a:r>
              <a:rPr lang="pt-BR" sz="2500" dirty="0" err="1">
                <a:solidFill>
                  <a:srgbClr val="FF0000"/>
                </a:solidFill>
              </a:rPr>
              <a:t>tabela_dir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ON </a:t>
            </a:r>
            <a:r>
              <a:rPr lang="pt-BR" sz="2500" dirty="0" err="1">
                <a:solidFill>
                  <a:srgbClr val="FF0000"/>
                </a:solidFill>
              </a:rPr>
              <a:t>tabela_esq.coluna</a:t>
            </a:r>
            <a:r>
              <a:rPr lang="pt-BR" sz="2500" dirty="0">
                <a:solidFill>
                  <a:srgbClr val="FF0000"/>
                </a:solidFill>
              </a:rPr>
              <a:t>=</a:t>
            </a:r>
            <a:r>
              <a:rPr lang="pt-BR" sz="2500" dirty="0" err="1">
                <a:solidFill>
                  <a:srgbClr val="FF0000"/>
                </a:solidFill>
              </a:rPr>
              <a:t>tabela_dir.coluna</a:t>
            </a:r>
            <a:r>
              <a:rPr lang="pt-BR" sz="25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564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Server – LEFT e RIGHT JOIN – Consultar dados em duas ou mais tabelas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/>
              <a:t>Exemplo: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* FROM </a:t>
            </a:r>
            <a:r>
              <a:rPr lang="pt-BR" sz="2500" dirty="0" err="1">
                <a:solidFill>
                  <a:srgbClr val="FF0000"/>
                </a:solidFill>
              </a:rPr>
              <a:t>tbl_autores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LEFT JOIN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ON </a:t>
            </a:r>
            <a:r>
              <a:rPr lang="pt-BR" sz="2500" dirty="0" err="1">
                <a:solidFill>
                  <a:srgbClr val="FF0000"/>
                </a:solidFill>
              </a:rPr>
              <a:t>tbl_Livro.ID_Autor</a:t>
            </a:r>
            <a:r>
              <a:rPr lang="pt-BR" sz="2500" dirty="0">
                <a:solidFill>
                  <a:srgbClr val="FF0000"/>
                </a:solidFill>
              </a:rPr>
              <a:t> = </a:t>
            </a:r>
            <a:r>
              <a:rPr lang="pt-BR" sz="2500" dirty="0" err="1">
                <a:solidFill>
                  <a:srgbClr val="FF0000"/>
                </a:solidFill>
              </a:rPr>
              <a:t>tbl_autores.ID_Autor</a:t>
            </a:r>
            <a:r>
              <a:rPr lang="pt-BR" sz="25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48F47D-CAF7-4220-B0AF-EDFB850B1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42599" r="5113" b="40200"/>
          <a:stretch/>
        </p:blipFill>
        <p:spPr>
          <a:xfrm>
            <a:off x="290789" y="3075806"/>
            <a:ext cx="8175697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41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INNER JOIN – Consultar dados em duas ou mais Tabelas no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/>
              <a:t>JOINS</a:t>
            </a:r>
          </a:p>
          <a:p>
            <a:pPr marL="34005" indent="0" fontAlgn="base">
              <a:buNone/>
            </a:pPr>
            <a:r>
              <a:rPr lang="pt-BR" sz="2500" dirty="0"/>
              <a:t>A cláusula JOIN é usada para combinar dados provenientes de duas ou mais tabelas do banco de dados, baseado em um relacionamento entre colunas destas tabelas. há duas categorias principais de </a:t>
            </a:r>
            <a:r>
              <a:rPr lang="pt-BR" sz="2500" dirty="0" err="1"/>
              <a:t>joins</a:t>
            </a:r>
            <a:r>
              <a:rPr lang="pt-BR" sz="2500" dirty="0"/>
              <a:t>: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0211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Server – LEFT e RIGHT JOIN – Consultar dados em duas ou mais tabelas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/>
              <a:t>LEFT JOIN excluindo correspondências:</a:t>
            </a:r>
          </a:p>
          <a:p>
            <a:pPr marL="34005" indent="0" fontAlgn="base">
              <a:buNone/>
            </a:pPr>
            <a:r>
              <a:rPr lang="pt-BR" sz="2500" b="1" dirty="0"/>
              <a:t>Sintaxe: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coluna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tabela_esq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LEFT (OUTER) JOIN </a:t>
            </a:r>
            <a:r>
              <a:rPr lang="pt-BR" sz="2500" dirty="0" err="1">
                <a:solidFill>
                  <a:srgbClr val="FF0000"/>
                </a:solidFill>
              </a:rPr>
              <a:t>tabela_dir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ON </a:t>
            </a:r>
            <a:r>
              <a:rPr lang="pt-BR" sz="2500" dirty="0" err="1">
                <a:solidFill>
                  <a:srgbClr val="FF0000"/>
                </a:solidFill>
              </a:rPr>
              <a:t>tabela_esq.coluna</a:t>
            </a:r>
            <a:r>
              <a:rPr lang="pt-BR" sz="2500" dirty="0">
                <a:solidFill>
                  <a:srgbClr val="FF0000"/>
                </a:solidFill>
              </a:rPr>
              <a:t>=</a:t>
            </a:r>
            <a:r>
              <a:rPr lang="pt-BR" sz="2500" dirty="0" err="1">
                <a:solidFill>
                  <a:srgbClr val="FF0000"/>
                </a:solidFill>
              </a:rPr>
              <a:t>tabela_dir.coluna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</a:t>
            </a:r>
            <a:r>
              <a:rPr lang="pt-BR" sz="2500" dirty="0" err="1">
                <a:solidFill>
                  <a:srgbClr val="FF0000"/>
                </a:solidFill>
              </a:rPr>
              <a:t>tabela_dir.coluna</a:t>
            </a:r>
            <a:r>
              <a:rPr lang="pt-BR" sz="2500" dirty="0">
                <a:solidFill>
                  <a:srgbClr val="FF0000"/>
                </a:solidFill>
              </a:rPr>
              <a:t> IS NULL;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9559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Server – LEFT e RIGHT JOIN – Consultar dados em duas ou mais tabelas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/>
              <a:t>Exemplo: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* FROM </a:t>
            </a:r>
            <a:r>
              <a:rPr lang="pt-BR" sz="2500" dirty="0" err="1">
                <a:solidFill>
                  <a:srgbClr val="FF0000"/>
                </a:solidFill>
              </a:rPr>
              <a:t>tbl_autores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LEFT JOIN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ON </a:t>
            </a:r>
            <a:r>
              <a:rPr lang="pt-BR" sz="2500" dirty="0" err="1">
                <a:solidFill>
                  <a:srgbClr val="FF0000"/>
                </a:solidFill>
              </a:rPr>
              <a:t>tbl_Livro.ID_Autor</a:t>
            </a:r>
            <a:r>
              <a:rPr lang="pt-BR" sz="2500" dirty="0">
                <a:solidFill>
                  <a:srgbClr val="FF0000"/>
                </a:solidFill>
              </a:rPr>
              <a:t> = </a:t>
            </a:r>
            <a:r>
              <a:rPr lang="pt-BR" sz="2500" dirty="0" err="1">
                <a:solidFill>
                  <a:srgbClr val="FF0000"/>
                </a:solidFill>
              </a:rPr>
              <a:t>tbl_autores.ID_Autor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</a:t>
            </a:r>
            <a:r>
              <a:rPr lang="pt-BR" sz="2500" dirty="0" err="1">
                <a:solidFill>
                  <a:srgbClr val="FF0000"/>
                </a:solidFill>
              </a:rPr>
              <a:t>tbl_Livro.ID_Autor</a:t>
            </a:r>
            <a:r>
              <a:rPr lang="pt-BR" sz="2500" dirty="0">
                <a:solidFill>
                  <a:srgbClr val="FF0000"/>
                </a:solidFill>
              </a:rPr>
              <a:t> IS NULL;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21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9D356E-40AF-4106-978A-E83A50F6B1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43000" r="12201" b="34600"/>
          <a:stretch/>
        </p:blipFill>
        <p:spPr>
          <a:xfrm>
            <a:off x="899592" y="3409121"/>
            <a:ext cx="7231728" cy="1377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76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Server – LEFT e RIGHT JOIN – Consultar dados em duas ou mais tabelas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/>
              <a:t>RIGHT JOIN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chemeClr val="tx1"/>
                </a:solidFill>
              </a:rPr>
              <a:t>Sintaxe: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colunas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tabela_esq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RIGHT JOIN </a:t>
            </a:r>
            <a:r>
              <a:rPr lang="pt-BR" sz="2500" dirty="0" err="1">
                <a:solidFill>
                  <a:srgbClr val="FF0000"/>
                </a:solidFill>
              </a:rPr>
              <a:t>tabela_dir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ON </a:t>
            </a:r>
            <a:r>
              <a:rPr lang="pt-BR" sz="2500" dirty="0" err="1">
                <a:solidFill>
                  <a:srgbClr val="FF0000"/>
                </a:solidFill>
              </a:rPr>
              <a:t>tabela_esq.coluna</a:t>
            </a:r>
            <a:r>
              <a:rPr lang="pt-BR" sz="2500" dirty="0">
                <a:solidFill>
                  <a:srgbClr val="FF0000"/>
                </a:solidFill>
              </a:rPr>
              <a:t>=</a:t>
            </a:r>
            <a:r>
              <a:rPr lang="pt-BR" sz="2500" dirty="0" err="1">
                <a:solidFill>
                  <a:srgbClr val="FF0000"/>
                </a:solidFill>
              </a:rPr>
              <a:t>tabela_dir.coluna</a:t>
            </a:r>
            <a:r>
              <a:rPr lang="pt-BR" sz="25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5294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Server – LEFT e RIGHT JOIN – Consultar dados em duas ou mais tabelas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/>
              <a:t>Exemplo:</a:t>
            </a: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SELECT * FROM </a:t>
            </a:r>
            <a:r>
              <a:rPr lang="en-US" sz="2500" dirty="0" err="1">
                <a:solidFill>
                  <a:srgbClr val="FF0000"/>
                </a:solidFill>
              </a:rPr>
              <a:t>tbl_Livro</a:t>
            </a:r>
            <a:r>
              <a:rPr lang="en-US" sz="2500" dirty="0">
                <a:solidFill>
                  <a:srgbClr val="FF0000"/>
                </a:solidFill>
              </a:rPr>
              <a:t> AS Li</a:t>
            </a: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RIGHT JOIN </a:t>
            </a:r>
            <a:r>
              <a:rPr lang="en-US" sz="2500" dirty="0" err="1">
                <a:solidFill>
                  <a:srgbClr val="FF0000"/>
                </a:solidFill>
              </a:rPr>
              <a:t>tbl_editoras</a:t>
            </a:r>
            <a:r>
              <a:rPr lang="en-US" sz="2500" dirty="0">
                <a:solidFill>
                  <a:srgbClr val="FF0000"/>
                </a:solidFill>
              </a:rPr>
              <a:t> AS Ed</a:t>
            </a: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ON </a:t>
            </a:r>
            <a:r>
              <a:rPr lang="en-US" sz="2500" dirty="0" err="1">
                <a:solidFill>
                  <a:srgbClr val="FF0000"/>
                </a:solidFill>
              </a:rPr>
              <a:t>Li.ID_editora</a:t>
            </a:r>
            <a:r>
              <a:rPr lang="en-US" sz="2500" dirty="0">
                <a:solidFill>
                  <a:srgbClr val="FF0000"/>
                </a:solidFill>
              </a:rPr>
              <a:t> = </a:t>
            </a:r>
            <a:r>
              <a:rPr lang="en-US" sz="2500" dirty="0" err="1">
                <a:solidFill>
                  <a:srgbClr val="FF0000"/>
                </a:solidFill>
              </a:rPr>
              <a:t>Ed.ID_editora</a:t>
            </a:r>
            <a:r>
              <a:rPr lang="en-US" sz="2500" dirty="0">
                <a:solidFill>
                  <a:srgbClr val="FF0000"/>
                </a:solidFill>
              </a:rPr>
              <a:t>;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9AEC17-178B-4457-AAB5-019AB421C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43000" r="5113" b="37401"/>
          <a:stretch/>
        </p:blipFill>
        <p:spPr>
          <a:xfrm>
            <a:off x="899592" y="3075806"/>
            <a:ext cx="7653422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64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Server – LEFT e RIGHT JOIN – Consultar dados em duas ou mais tabelas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/>
              <a:t>Exemplo:</a:t>
            </a: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SELECT * 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RIGHT JOIN </a:t>
            </a:r>
            <a:r>
              <a:rPr lang="pt-BR" sz="2500" dirty="0" err="1">
                <a:solidFill>
                  <a:srgbClr val="FF0000"/>
                </a:solidFill>
              </a:rPr>
              <a:t>tbl_editoras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ON </a:t>
            </a:r>
            <a:r>
              <a:rPr lang="pt-BR" sz="2500" dirty="0" err="1">
                <a:solidFill>
                  <a:srgbClr val="FF0000"/>
                </a:solidFill>
              </a:rPr>
              <a:t>tbl_Livro.ID_editora</a:t>
            </a:r>
            <a:r>
              <a:rPr lang="pt-BR" sz="2500" dirty="0">
                <a:solidFill>
                  <a:srgbClr val="FF0000"/>
                </a:solidFill>
              </a:rPr>
              <a:t> = </a:t>
            </a:r>
            <a:r>
              <a:rPr lang="pt-BR" sz="2500" dirty="0" err="1">
                <a:solidFill>
                  <a:srgbClr val="FF0000"/>
                </a:solidFill>
              </a:rPr>
              <a:t>tbl_editoras.ID_editora</a:t>
            </a:r>
            <a:r>
              <a:rPr lang="pt-BR" sz="25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24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F9AEC17-178B-4457-AAB5-019AB421C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43000" r="5113" b="37401"/>
          <a:stretch/>
        </p:blipFill>
        <p:spPr>
          <a:xfrm>
            <a:off x="899592" y="3075806"/>
            <a:ext cx="7653422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694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Server – LEFT e RIGHT JOIN – Consultar dados em duas ou mais tabelas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/>
              <a:t>RIGHT JOIN excluindo correspondências: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chemeClr val="tx1"/>
                </a:solidFill>
              </a:rPr>
              <a:t>Sintaxe: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coluna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tabela_esq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RIGHT JOIN </a:t>
            </a:r>
            <a:r>
              <a:rPr lang="pt-BR" sz="2500" dirty="0" err="1">
                <a:solidFill>
                  <a:srgbClr val="FF0000"/>
                </a:solidFill>
              </a:rPr>
              <a:t>tabela_dir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ON </a:t>
            </a:r>
            <a:r>
              <a:rPr lang="pt-BR" sz="2500" dirty="0" err="1">
                <a:solidFill>
                  <a:srgbClr val="FF0000"/>
                </a:solidFill>
              </a:rPr>
              <a:t>tabela_esq.coluna</a:t>
            </a:r>
            <a:r>
              <a:rPr lang="pt-BR" sz="2500" dirty="0">
                <a:solidFill>
                  <a:srgbClr val="FF0000"/>
                </a:solidFill>
              </a:rPr>
              <a:t>=</a:t>
            </a:r>
            <a:r>
              <a:rPr lang="pt-BR" sz="2500" dirty="0" err="1">
                <a:solidFill>
                  <a:srgbClr val="FF0000"/>
                </a:solidFill>
              </a:rPr>
              <a:t>tabela_dir.coluna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</a:t>
            </a:r>
            <a:r>
              <a:rPr lang="pt-BR" sz="2500" dirty="0" err="1">
                <a:solidFill>
                  <a:srgbClr val="FF0000"/>
                </a:solidFill>
              </a:rPr>
              <a:t>tabela_esq.coluna</a:t>
            </a:r>
            <a:r>
              <a:rPr lang="pt-BR" sz="2500" dirty="0">
                <a:solidFill>
                  <a:srgbClr val="FF0000"/>
                </a:solidFill>
              </a:rPr>
              <a:t> IS NULL;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417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Server – LEFT e RIGHT JOIN – Consultar dados em duas ou mais tabelas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/>
              <a:t>Exemplo:</a:t>
            </a: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SELECT * FROM </a:t>
            </a:r>
            <a:r>
              <a:rPr lang="en-US" sz="2500" dirty="0" err="1">
                <a:solidFill>
                  <a:srgbClr val="FF0000"/>
                </a:solidFill>
              </a:rPr>
              <a:t>tbl_Livro</a:t>
            </a:r>
            <a:endParaRPr lang="en-US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RIGHT JOIN </a:t>
            </a:r>
            <a:r>
              <a:rPr lang="en-US" sz="2500" dirty="0" err="1">
                <a:solidFill>
                  <a:srgbClr val="FF0000"/>
                </a:solidFill>
              </a:rPr>
              <a:t>tbl_editoras</a:t>
            </a:r>
            <a:endParaRPr lang="en-US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ON </a:t>
            </a:r>
            <a:r>
              <a:rPr lang="en-US" sz="2500" dirty="0" err="1">
                <a:solidFill>
                  <a:srgbClr val="FF0000"/>
                </a:solidFill>
              </a:rPr>
              <a:t>tbl_Livro.ID_editora</a:t>
            </a:r>
            <a:r>
              <a:rPr lang="en-US" sz="2500" dirty="0">
                <a:solidFill>
                  <a:srgbClr val="FF0000"/>
                </a:solidFill>
              </a:rPr>
              <a:t> = </a:t>
            </a:r>
            <a:r>
              <a:rPr lang="en-US" sz="2500" dirty="0" err="1">
                <a:solidFill>
                  <a:srgbClr val="FF0000"/>
                </a:solidFill>
              </a:rPr>
              <a:t>tbl_editoras.ID_editora</a:t>
            </a:r>
            <a:endParaRPr lang="en-US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WHERE </a:t>
            </a:r>
            <a:r>
              <a:rPr lang="en-US" sz="2500" dirty="0" err="1">
                <a:solidFill>
                  <a:srgbClr val="FF0000"/>
                </a:solidFill>
              </a:rPr>
              <a:t>tbl_Livro.ID_editora</a:t>
            </a:r>
            <a:r>
              <a:rPr lang="en-US" sz="2500" dirty="0">
                <a:solidFill>
                  <a:srgbClr val="FF0000"/>
                </a:solidFill>
              </a:rPr>
              <a:t> IS NULL;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F86DB7-0D7F-44B6-B331-05EF2BE9D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8" t="43000" r="19288" b="34600"/>
          <a:stretch/>
        </p:blipFill>
        <p:spPr>
          <a:xfrm>
            <a:off x="1512865" y="3507854"/>
            <a:ext cx="6118269" cy="132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0675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Operador UNION em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sz="2500" dirty="0"/>
              <a:t>Assim como uma </a:t>
            </a:r>
            <a:r>
              <a:rPr lang="pt-BR" sz="2500" b="1" dirty="0"/>
              <a:t>JOIN</a:t>
            </a:r>
            <a:r>
              <a:rPr lang="pt-BR" sz="2500" dirty="0"/>
              <a:t>, uma operação </a:t>
            </a:r>
            <a:r>
              <a:rPr lang="pt-BR" sz="2500" b="1" dirty="0"/>
              <a:t>UNION</a:t>
            </a:r>
            <a:r>
              <a:rPr lang="pt-BR" sz="2500" dirty="0"/>
              <a:t> permite combinar dados provenientes de duas ou mais tabelas (ou da mesma tabela, com condições diferentes). Porém, em vez de combinar as colunas dessas tabelas, a UNION combina as linhas de dois ou mais conjuntos de resultados. Imagine que um INNER JOIN é uma operação de intersecção entre conjuntos, e que o UNION é uma operação de soma de conjuntos.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7710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Operador UNION em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sz="2500" dirty="0"/>
              <a:t>Assim, uma UNION combina (“une”) duas ou mais declarações </a:t>
            </a:r>
            <a:r>
              <a:rPr lang="pt-BR" sz="2500" b="1" dirty="0"/>
              <a:t>SELECT</a:t>
            </a:r>
            <a:r>
              <a:rPr lang="pt-BR" sz="2500" dirty="0"/>
              <a:t>. O resultado de cada SELECT deve possuir o mesmo número de colunas, e o tipo de dado de cada coluna correspondente deve ser compatível.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8037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Operador UNION em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sz="2500" dirty="0"/>
              <a:t>Para ordenar o resultado de uma operação UNION, podemos usar uma declaração </a:t>
            </a:r>
            <a:r>
              <a:rPr lang="pt-BR" sz="2500" b="1" dirty="0"/>
              <a:t>ORDER BY</a:t>
            </a:r>
            <a:r>
              <a:rPr lang="pt-BR" sz="2500" dirty="0"/>
              <a:t> após o último SELECT codificado. Neste ORDER BY somente é possível usar os nomes de colunas que foram declarados no primeiro SELECT da declaração UNION completa. Os nomes de colunas no resultado final são tirados deste primeiro SELECT.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524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INNER JOIN – Consultar dados em duas ou mais Tabelas no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fontAlgn="base"/>
            <a:r>
              <a:rPr lang="pt-BR" sz="2500" b="1" dirty="0"/>
              <a:t>INNER JOIN</a:t>
            </a:r>
            <a:r>
              <a:rPr lang="pt-BR" sz="2500" dirty="0"/>
              <a:t>: Retorna linhas (registros) quando houver pelo menos uma correspondência em ambas as tabelas.</a:t>
            </a:r>
          </a:p>
          <a:p>
            <a:pPr fontAlgn="base"/>
            <a:r>
              <a:rPr lang="pt-BR" sz="2500" b="1" dirty="0"/>
              <a:t>OUTER JOIN</a:t>
            </a:r>
            <a:r>
              <a:rPr lang="pt-BR" sz="2500" dirty="0"/>
              <a:t>: Retorna linhas (registros) mesmo quando não houver ao menos uma correspondência em uma das tabelas (ou ambas). O OUTER JOIN divide-se em  LEFT JOIN, RIGHT JOIN e FULL JOIN.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854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Operador UNION em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sz="2500" b="1" dirty="0">
                <a:solidFill>
                  <a:schemeClr val="tx1"/>
                </a:solidFill>
              </a:rPr>
              <a:t>Sintaxe:</a:t>
            </a:r>
          </a:p>
          <a:p>
            <a:pPr marL="34005" indent="0" algn="just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declaração_1</a:t>
            </a:r>
          </a:p>
          <a:p>
            <a:pPr marL="34005" indent="0" algn="just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UNION [ALL}</a:t>
            </a:r>
          </a:p>
          <a:p>
            <a:pPr marL="34005" indent="0" algn="just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declaração_2</a:t>
            </a:r>
          </a:p>
          <a:p>
            <a:pPr marL="34005" indent="0" algn="just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UNION [ALL}</a:t>
            </a:r>
          </a:p>
          <a:p>
            <a:pPr marL="34005" indent="0" algn="just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declaração_3 ...</a:t>
            </a:r>
          </a:p>
          <a:p>
            <a:pPr marL="34005" indent="0" algn="just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[ORDER BY colunas]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26774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Operador UNION em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/>
              <a:t>Exemplo 01</a:t>
            </a:r>
            <a:endParaRPr lang="pt-BR" sz="2500" dirty="0"/>
          </a:p>
          <a:p>
            <a:pPr fontAlgn="base"/>
            <a:r>
              <a:rPr lang="pt-BR" sz="2500" dirty="0"/>
              <a:t>Retornar nomes de livros, preços e assuntos dos livros.</a:t>
            </a:r>
          </a:p>
          <a:p>
            <a:pPr fontAlgn="base"/>
            <a:r>
              <a:rPr lang="pt-BR" sz="2500" dirty="0"/>
              <a:t>Caso o assunto seja Tecnologia, mostrar o preço acrescido de 15% em seu valor.</a:t>
            </a:r>
          </a:p>
          <a:p>
            <a:pPr fontAlgn="base"/>
            <a:r>
              <a:rPr lang="pt-BR" sz="2500" dirty="0"/>
              <a:t>Caso o livro custe mais de 60 reais, descontar 10% em seu valor.</a:t>
            </a:r>
          </a:p>
          <a:p>
            <a:pPr fontAlgn="base"/>
            <a:r>
              <a:rPr lang="pt-BR" sz="2500" dirty="0"/>
              <a:t>Ordenar por preço, do mais caro para o mais barato.</a:t>
            </a:r>
          </a:p>
          <a:p>
            <a:pPr marL="34005" indent="0" algn="just" fontAlgn="base">
              <a:buNone/>
            </a:pP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3675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Operador UNION em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SELECT </a:t>
            </a:r>
            <a:r>
              <a:rPr lang="pt-BR" sz="1600" dirty="0" err="1">
                <a:solidFill>
                  <a:srgbClr val="FF0000"/>
                </a:solidFill>
              </a:rPr>
              <a:t>L.Nome_Livro</a:t>
            </a:r>
            <a:r>
              <a:rPr lang="pt-BR" sz="1600" dirty="0">
                <a:solidFill>
                  <a:srgbClr val="FF0000"/>
                </a:solidFill>
              </a:rPr>
              <a:t> Livro, </a:t>
            </a:r>
            <a:r>
              <a:rPr lang="pt-BR" sz="1600" dirty="0" err="1">
                <a:solidFill>
                  <a:srgbClr val="FF0000"/>
                </a:solidFill>
              </a:rPr>
              <a:t>L.Preco_Livro</a:t>
            </a:r>
            <a:r>
              <a:rPr lang="pt-BR" sz="1600" dirty="0">
                <a:solidFill>
                  <a:srgbClr val="FF0000"/>
                </a:solidFill>
              </a:rPr>
              <a:t> 'Preço Normal', </a:t>
            </a:r>
            <a:r>
              <a:rPr lang="pt-BR" sz="1600" dirty="0" err="1">
                <a:solidFill>
                  <a:srgbClr val="FF0000"/>
                </a:solidFill>
              </a:rPr>
              <a:t>L.Preco_Livro</a:t>
            </a:r>
            <a:r>
              <a:rPr lang="pt-BR" sz="1600" dirty="0">
                <a:solidFill>
                  <a:srgbClr val="FF0000"/>
                </a:solidFill>
              </a:rPr>
              <a:t> * 0.90 'Preço Ajustado', </a:t>
            </a:r>
            <a:r>
              <a:rPr lang="pt-BR" sz="1600" dirty="0" err="1">
                <a:solidFill>
                  <a:srgbClr val="FF0000"/>
                </a:solidFill>
              </a:rPr>
              <a:t>C.Categoria</a:t>
            </a:r>
            <a:endParaRPr lang="pt-BR" sz="16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FROM </a:t>
            </a:r>
            <a:r>
              <a:rPr lang="pt-BR" sz="1600" dirty="0" err="1">
                <a:solidFill>
                  <a:srgbClr val="FF0000"/>
                </a:solidFill>
              </a:rPr>
              <a:t>tbl_Livro</a:t>
            </a:r>
            <a:r>
              <a:rPr lang="pt-BR" sz="1600" dirty="0">
                <a:solidFill>
                  <a:srgbClr val="FF0000"/>
                </a:solidFill>
              </a:rPr>
              <a:t> L INNER JOIN </a:t>
            </a:r>
            <a:r>
              <a:rPr lang="pt-BR" sz="1600" dirty="0" err="1">
                <a:solidFill>
                  <a:srgbClr val="FF0000"/>
                </a:solidFill>
              </a:rPr>
              <a:t>tbl_categorias</a:t>
            </a:r>
            <a:r>
              <a:rPr lang="pt-BR" sz="1600" dirty="0">
                <a:solidFill>
                  <a:srgbClr val="FF0000"/>
                </a:solidFill>
              </a:rPr>
              <a:t> C</a:t>
            </a:r>
          </a:p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ON </a:t>
            </a:r>
            <a:r>
              <a:rPr lang="pt-BR" sz="1600" dirty="0" err="1">
                <a:solidFill>
                  <a:srgbClr val="FF0000"/>
                </a:solidFill>
              </a:rPr>
              <a:t>L.ID_Categoria</a:t>
            </a:r>
            <a:r>
              <a:rPr lang="pt-BR" sz="1600" dirty="0">
                <a:solidFill>
                  <a:srgbClr val="FF0000"/>
                </a:solidFill>
              </a:rPr>
              <a:t> = </a:t>
            </a:r>
            <a:r>
              <a:rPr lang="pt-BR" sz="1600" dirty="0" err="1">
                <a:solidFill>
                  <a:srgbClr val="FF0000"/>
                </a:solidFill>
              </a:rPr>
              <a:t>C.ID_Categoria</a:t>
            </a:r>
            <a:endParaRPr lang="pt-BR" sz="16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WHERE </a:t>
            </a:r>
            <a:r>
              <a:rPr lang="pt-BR" sz="1600" dirty="0" err="1">
                <a:solidFill>
                  <a:srgbClr val="FF0000"/>
                </a:solidFill>
              </a:rPr>
              <a:t>L.Preco_Livro</a:t>
            </a:r>
            <a:r>
              <a:rPr lang="pt-BR" sz="1600" dirty="0">
                <a:solidFill>
                  <a:srgbClr val="FF0000"/>
                </a:solidFill>
              </a:rPr>
              <a:t> &gt; 60</a:t>
            </a:r>
          </a:p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UNION</a:t>
            </a:r>
          </a:p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SELECT </a:t>
            </a:r>
            <a:r>
              <a:rPr lang="pt-BR" sz="1600" dirty="0" err="1">
                <a:solidFill>
                  <a:srgbClr val="FF0000"/>
                </a:solidFill>
              </a:rPr>
              <a:t>L.Nome_Livro</a:t>
            </a:r>
            <a:r>
              <a:rPr lang="pt-BR" sz="1600" dirty="0">
                <a:solidFill>
                  <a:srgbClr val="FF0000"/>
                </a:solidFill>
              </a:rPr>
              <a:t> Livro, </a:t>
            </a:r>
            <a:r>
              <a:rPr lang="pt-BR" sz="1600" dirty="0" err="1">
                <a:solidFill>
                  <a:srgbClr val="FF0000"/>
                </a:solidFill>
              </a:rPr>
              <a:t>L.Preco_Livro</a:t>
            </a:r>
            <a:r>
              <a:rPr lang="pt-BR" sz="1600" dirty="0">
                <a:solidFill>
                  <a:srgbClr val="FF0000"/>
                </a:solidFill>
              </a:rPr>
              <a:t> 'Preço Normal', </a:t>
            </a:r>
            <a:r>
              <a:rPr lang="pt-BR" sz="1600" dirty="0" err="1">
                <a:solidFill>
                  <a:srgbClr val="FF0000"/>
                </a:solidFill>
              </a:rPr>
              <a:t>L.Preco_Livro</a:t>
            </a:r>
            <a:r>
              <a:rPr lang="pt-BR" sz="1600" dirty="0">
                <a:solidFill>
                  <a:srgbClr val="FF0000"/>
                </a:solidFill>
              </a:rPr>
              <a:t> * 1.15 'Preço Ajustado', </a:t>
            </a:r>
            <a:r>
              <a:rPr lang="pt-BR" sz="1600" dirty="0" err="1">
                <a:solidFill>
                  <a:srgbClr val="FF0000"/>
                </a:solidFill>
              </a:rPr>
              <a:t>C.Categoria</a:t>
            </a:r>
            <a:endParaRPr lang="pt-BR" sz="16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FROM </a:t>
            </a:r>
            <a:r>
              <a:rPr lang="pt-BR" sz="1600" dirty="0" err="1">
                <a:solidFill>
                  <a:srgbClr val="FF0000"/>
                </a:solidFill>
              </a:rPr>
              <a:t>tbl_Livro</a:t>
            </a:r>
            <a:r>
              <a:rPr lang="pt-BR" sz="1600" dirty="0">
                <a:solidFill>
                  <a:srgbClr val="FF0000"/>
                </a:solidFill>
              </a:rPr>
              <a:t> L INNER JOIN </a:t>
            </a:r>
            <a:r>
              <a:rPr lang="pt-BR" sz="1600" dirty="0" err="1">
                <a:solidFill>
                  <a:srgbClr val="FF0000"/>
                </a:solidFill>
              </a:rPr>
              <a:t>tbl_categorias</a:t>
            </a:r>
            <a:r>
              <a:rPr lang="pt-BR" sz="1600" dirty="0">
                <a:solidFill>
                  <a:srgbClr val="FF0000"/>
                </a:solidFill>
              </a:rPr>
              <a:t> C</a:t>
            </a:r>
          </a:p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ON </a:t>
            </a:r>
            <a:r>
              <a:rPr lang="pt-BR" sz="1600" dirty="0" err="1">
                <a:solidFill>
                  <a:srgbClr val="FF0000"/>
                </a:solidFill>
              </a:rPr>
              <a:t>L.ID_Categoria</a:t>
            </a:r>
            <a:r>
              <a:rPr lang="pt-BR" sz="1600" dirty="0">
                <a:solidFill>
                  <a:srgbClr val="FF0000"/>
                </a:solidFill>
              </a:rPr>
              <a:t> = </a:t>
            </a:r>
            <a:r>
              <a:rPr lang="pt-BR" sz="1600" dirty="0" err="1">
                <a:solidFill>
                  <a:srgbClr val="FF0000"/>
                </a:solidFill>
              </a:rPr>
              <a:t>C.ID_Categoria</a:t>
            </a:r>
            <a:endParaRPr lang="pt-BR" sz="16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WHERE </a:t>
            </a:r>
            <a:r>
              <a:rPr lang="pt-BR" sz="1600" dirty="0" err="1">
                <a:solidFill>
                  <a:srgbClr val="FF0000"/>
                </a:solidFill>
              </a:rPr>
              <a:t>C.Categoria</a:t>
            </a:r>
            <a:r>
              <a:rPr lang="pt-BR" sz="1600" dirty="0">
                <a:solidFill>
                  <a:srgbClr val="FF0000"/>
                </a:solidFill>
              </a:rPr>
              <a:t> = 'Tecnologia'</a:t>
            </a:r>
          </a:p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ORDER BY 'Preço Ajustado' DESC;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89661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Operador UNION em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>
              <a:buNone/>
            </a:pPr>
            <a:r>
              <a:rPr lang="pt-BR" sz="1500" dirty="0">
                <a:solidFill>
                  <a:srgbClr val="FF0000"/>
                </a:solidFill>
              </a:rPr>
              <a:t>SELECT </a:t>
            </a:r>
            <a:r>
              <a:rPr lang="pt-BR" sz="1500" dirty="0" err="1">
                <a:solidFill>
                  <a:srgbClr val="FF0000"/>
                </a:solidFill>
              </a:rPr>
              <a:t>tbl_Livro</a:t>
            </a:r>
            <a:r>
              <a:rPr lang="pt-BR" sz="1500" dirty="0">
                <a:solidFill>
                  <a:srgbClr val="FF0000"/>
                </a:solidFill>
              </a:rPr>
              <a:t> .</a:t>
            </a:r>
            <a:r>
              <a:rPr lang="pt-BR" sz="1500" dirty="0" err="1">
                <a:solidFill>
                  <a:srgbClr val="FF0000"/>
                </a:solidFill>
              </a:rPr>
              <a:t>Nome_Livro</a:t>
            </a:r>
            <a:r>
              <a:rPr lang="pt-BR" sz="1500" dirty="0">
                <a:solidFill>
                  <a:srgbClr val="FF0000"/>
                </a:solidFill>
              </a:rPr>
              <a:t> Livro, </a:t>
            </a:r>
            <a:r>
              <a:rPr lang="pt-BR" sz="1500" dirty="0" err="1">
                <a:solidFill>
                  <a:srgbClr val="FF0000"/>
                </a:solidFill>
              </a:rPr>
              <a:t>tbl_Livro</a:t>
            </a:r>
            <a:r>
              <a:rPr lang="pt-BR" sz="1500" dirty="0">
                <a:solidFill>
                  <a:srgbClr val="FF0000"/>
                </a:solidFill>
              </a:rPr>
              <a:t> .</a:t>
            </a:r>
            <a:r>
              <a:rPr lang="pt-BR" sz="1500" dirty="0" err="1">
                <a:solidFill>
                  <a:srgbClr val="FF0000"/>
                </a:solidFill>
              </a:rPr>
              <a:t>Preco_Livro</a:t>
            </a:r>
            <a:r>
              <a:rPr lang="pt-BR" sz="1500" dirty="0">
                <a:solidFill>
                  <a:srgbClr val="FF0000"/>
                </a:solidFill>
              </a:rPr>
              <a:t> 'Preço Normal', </a:t>
            </a:r>
            <a:r>
              <a:rPr lang="pt-BR" sz="1500" dirty="0" err="1">
                <a:solidFill>
                  <a:srgbClr val="FF0000"/>
                </a:solidFill>
              </a:rPr>
              <a:t>tbl_Livro</a:t>
            </a:r>
            <a:r>
              <a:rPr lang="pt-BR" sz="1500" dirty="0">
                <a:solidFill>
                  <a:srgbClr val="FF0000"/>
                </a:solidFill>
              </a:rPr>
              <a:t> .</a:t>
            </a:r>
            <a:r>
              <a:rPr lang="pt-BR" sz="1500" dirty="0" err="1">
                <a:solidFill>
                  <a:srgbClr val="FF0000"/>
                </a:solidFill>
              </a:rPr>
              <a:t>Preco_Livro</a:t>
            </a:r>
            <a:r>
              <a:rPr lang="pt-BR" sz="1500" dirty="0">
                <a:solidFill>
                  <a:srgbClr val="FF0000"/>
                </a:solidFill>
              </a:rPr>
              <a:t> * 0.90 'Preço Ajustado', </a:t>
            </a:r>
            <a:r>
              <a:rPr lang="pt-BR" sz="1500" dirty="0" err="1">
                <a:solidFill>
                  <a:srgbClr val="FF0000"/>
                </a:solidFill>
              </a:rPr>
              <a:t>tbl_categorias.Categoria</a:t>
            </a:r>
            <a:endParaRPr lang="pt-BR" sz="1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500" dirty="0">
                <a:solidFill>
                  <a:srgbClr val="FF0000"/>
                </a:solidFill>
              </a:rPr>
              <a:t>FROM </a:t>
            </a:r>
            <a:r>
              <a:rPr lang="pt-BR" sz="1500" dirty="0" err="1">
                <a:solidFill>
                  <a:srgbClr val="FF0000"/>
                </a:solidFill>
              </a:rPr>
              <a:t>tbl_Livro</a:t>
            </a:r>
            <a:r>
              <a:rPr lang="pt-BR" sz="1500" dirty="0">
                <a:solidFill>
                  <a:srgbClr val="FF0000"/>
                </a:solidFill>
              </a:rPr>
              <a:t> </a:t>
            </a:r>
          </a:p>
          <a:p>
            <a:pPr marL="34005" indent="0">
              <a:buNone/>
            </a:pPr>
            <a:r>
              <a:rPr lang="pt-BR" sz="1500" dirty="0">
                <a:solidFill>
                  <a:srgbClr val="FF0000"/>
                </a:solidFill>
              </a:rPr>
              <a:t>INNER JOIN </a:t>
            </a:r>
            <a:r>
              <a:rPr lang="pt-BR" sz="1500" dirty="0" err="1">
                <a:solidFill>
                  <a:srgbClr val="FF0000"/>
                </a:solidFill>
              </a:rPr>
              <a:t>tbl_categorias</a:t>
            </a:r>
            <a:endParaRPr lang="pt-BR" sz="1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500" dirty="0">
                <a:solidFill>
                  <a:srgbClr val="FF0000"/>
                </a:solidFill>
              </a:rPr>
              <a:t>ON </a:t>
            </a:r>
            <a:r>
              <a:rPr lang="pt-BR" sz="1500" dirty="0" err="1">
                <a:solidFill>
                  <a:srgbClr val="FF0000"/>
                </a:solidFill>
              </a:rPr>
              <a:t>tbl_Livro</a:t>
            </a:r>
            <a:r>
              <a:rPr lang="pt-BR" sz="1500" dirty="0">
                <a:solidFill>
                  <a:srgbClr val="FF0000"/>
                </a:solidFill>
              </a:rPr>
              <a:t> .</a:t>
            </a:r>
            <a:r>
              <a:rPr lang="pt-BR" sz="1500" dirty="0" err="1">
                <a:solidFill>
                  <a:srgbClr val="FF0000"/>
                </a:solidFill>
              </a:rPr>
              <a:t>ID_Categoria</a:t>
            </a:r>
            <a:r>
              <a:rPr lang="pt-BR" sz="1500" dirty="0">
                <a:solidFill>
                  <a:srgbClr val="FF0000"/>
                </a:solidFill>
              </a:rPr>
              <a:t> = </a:t>
            </a:r>
            <a:r>
              <a:rPr lang="pt-BR" sz="1500" dirty="0" err="1">
                <a:solidFill>
                  <a:srgbClr val="FF0000"/>
                </a:solidFill>
              </a:rPr>
              <a:t>tbl_categorias.ID_Categoria</a:t>
            </a:r>
            <a:endParaRPr lang="pt-BR" sz="1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500" dirty="0">
                <a:solidFill>
                  <a:srgbClr val="FF0000"/>
                </a:solidFill>
              </a:rPr>
              <a:t>WHERE </a:t>
            </a:r>
            <a:r>
              <a:rPr lang="pt-BR" sz="1500" dirty="0" err="1">
                <a:solidFill>
                  <a:srgbClr val="FF0000"/>
                </a:solidFill>
              </a:rPr>
              <a:t>tbl_Livro</a:t>
            </a:r>
            <a:r>
              <a:rPr lang="pt-BR" sz="1500" dirty="0">
                <a:solidFill>
                  <a:srgbClr val="FF0000"/>
                </a:solidFill>
              </a:rPr>
              <a:t> .</a:t>
            </a:r>
            <a:r>
              <a:rPr lang="pt-BR" sz="1500" dirty="0" err="1">
                <a:solidFill>
                  <a:srgbClr val="FF0000"/>
                </a:solidFill>
              </a:rPr>
              <a:t>Preco_Livro</a:t>
            </a:r>
            <a:r>
              <a:rPr lang="pt-BR" sz="1500" dirty="0">
                <a:solidFill>
                  <a:srgbClr val="FF0000"/>
                </a:solidFill>
              </a:rPr>
              <a:t> &gt; 60</a:t>
            </a:r>
          </a:p>
          <a:p>
            <a:pPr marL="34005" indent="0">
              <a:buNone/>
            </a:pPr>
            <a:r>
              <a:rPr lang="pt-BR" sz="1500" dirty="0">
                <a:solidFill>
                  <a:srgbClr val="FF0000"/>
                </a:solidFill>
              </a:rPr>
              <a:t>UNION</a:t>
            </a:r>
          </a:p>
          <a:p>
            <a:pPr marL="34005" indent="0">
              <a:buNone/>
            </a:pPr>
            <a:r>
              <a:rPr lang="pt-BR" sz="1500" dirty="0">
                <a:solidFill>
                  <a:srgbClr val="FF0000"/>
                </a:solidFill>
              </a:rPr>
              <a:t>SELECT </a:t>
            </a:r>
            <a:r>
              <a:rPr lang="pt-BR" sz="1500" dirty="0" err="1">
                <a:solidFill>
                  <a:srgbClr val="FF0000"/>
                </a:solidFill>
              </a:rPr>
              <a:t>tbl_Livro.Nome_Livro</a:t>
            </a:r>
            <a:r>
              <a:rPr lang="pt-BR" sz="1500" dirty="0">
                <a:solidFill>
                  <a:srgbClr val="FF0000"/>
                </a:solidFill>
              </a:rPr>
              <a:t> Livro, </a:t>
            </a:r>
            <a:r>
              <a:rPr lang="pt-BR" sz="1500" dirty="0" err="1">
                <a:solidFill>
                  <a:srgbClr val="FF0000"/>
                </a:solidFill>
              </a:rPr>
              <a:t>tbl_Livro.Preco_Livro</a:t>
            </a:r>
            <a:r>
              <a:rPr lang="pt-BR" sz="1500" dirty="0">
                <a:solidFill>
                  <a:srgbClr val="FF0000"/>
                </a:solidFill>
              </a:rPr>
              <a:t> 'Preço Normal', </a:t>
            </a:r>
            <a:r>
              <a:rPr lang="pt-BR" sz="1500" dirty="0" err="1">
                <a:solidFill>
                  <a:srgbClr val="FF0000"/>
                </a:solidFill>
              </a:rPr>
              <a:t>tbl_Livro.Preco_Livro</a:t>
            </a:r>
            <a:r>
              <a:rPr lang="pt-BR" sz="1500" dirty="0">
                <a:solidFill>
                  <a:srgbClr val="FF0000"/>
                </a:solidFill>
              </a:rPr>
              <a:t> * 1.15 'Preço Ajustado', </a:t>
            </a:r>
            <a:r>
              <a:rPr lang="pt-BR" sz="1500" dirty="0" err="1">
                <a:solidFill>
                  <a:srgbClr val="FF0000"/>
                </a:solidFill>
              </a:rPr>
              <a:t>tbl_categorias.Categoria</a:t>
            </a:r>
            <a:endParaRPr lang="pt-BR" sz="1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500" dirty="0">
                <a:solidFill>
                  <a:srgbClr val="FF0000"/>
                </a:solidFill>
              </a:rPr>
              <a:t>FROM </a:t>
            </a:r>
            <a:r>
              <a:rPr lang="pt-BR" sz="1500" dirty="0" err="1">
                <a:solidFill>
                  <a:srgbClr val="FF0000"/>
                </a:solidFill>
              </a:rPr>
              <a:t>tbl_Livro</a:t>
            </a:r>
            <a:endParaRPr lang="pt-BR" sz="1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500" dirty="0">
                <a:solidFill>
                  <a:srgbClr val="FF0000"/>
                </a:solidFill>
              </a:rPr>
              <a:t>INNER JOIN </a:t>
            </a:r>
            <a:r>
              <a:rPr lang="pt-BR" sz="1500" dirty="0" err="1">
                <a:solidFill>
                  <a:srgbClr val="FF0000"/>
                </a:solidFill>
              </a:rPr>
              <a:t>tbl_categorias</a:t>
            </a:r>
            <a:endParaRPr lang="pt-BR" sz="1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500" dirty="0">
                <a:solidFill>
                  <a:srgbClr val="FF0000"/>
                </a:solidFill>
              </a:rPr>
              <a:t>ON </a:t>
            </a:r>
            <a:r>
              <a:rPr lang="pt-BR" sz="1500" dirty="0" err="1">
                <a:solidFill>
                  <a:srgbClr val="FF0000"/>
                </a:solidFill>
              </a:rPr>
              <a:t>tbl_Livro.ID_Categoria</a:t>
            </a:r>
            <a:r>
              <a:rPr lang="pt-BR" sz="1500" dirty="0">
                <a:solidFill>
                  <a:srgbClr val="FF0000"/>
                </a:solidFill>
              </a:rPr>
              <a:t> = </a:t>
            </a:r>
            <a:r>
              <a:rPr lang="pt-BR" sz="1500" dirty="0" err="1">
                <a:solidFill>
                  <a:srgbClr val="FF0000"/>
                </a:solidFill>
              </a:rPr>
              <a:t>tbl_categorias.ID_Categoria</a:t>
            </a:r>
            <a:endParaRPr lang="pt-BR" sz="1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500" dirty="0">
                <a:solidFill>
                  <a:srgbClr val="FF0000"/>
                </a:solidFill>
              </a:rPr>
              <a:t>WHERE </a:t>
            </a:r>
            <a:r>
              <a:rPr lang="pt-BR" sz="1500" dirty="0" err="1">
                <a:solidFill>
                  <a:srgbClr val="FF0000"/>
                </a:solidFill>
              </a:rPr>
              <a:t>tbl_categorias.Categoria</a:t>
            </a:r>
            <a:r>
              <a:rPr lang="pt-BR" sz="1500" dirty="0">
                <a:solidFill>
                  <a:srgbClr val="FF0000"/>
                </a:solidFill>
              </a:rPr>
              <a:t> = 'Tecnologia'</a:t>
            </a:r>
          </a:p>
          <a:p>
            <a:pPr marL="34005" indent="0">
              <a:buNone/>
            </a:pPr>
            <a:r>
              <a:rPr lang="pt-BR" sz="1500" dirty="0">
                <a:solidFill>
                  <a:srgbClr val="FF0000"/>
                </a:solidFill>
              </a:rPr>
              <a:t>ORDER BY 'Preço Ajustado' DESC;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25580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Operador UNION em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SELECT </a:t>
            </a:r>
            <a:r>
              <a:rPr lang="pt-BR" sz="1600" dirty="0" err="1">
                <a:solidFill>
                  <a:srgbClr val="FF0000"/>
                </a:solidFill>
              </a:rPr>
              <a:t>L.Nome_Livro</a:t>
            </a:r>
            <a:r>
              <a:rPr lang="pt-BR" sz="1600" dirty="0">
                <a:solidFill>
                  <a:srgbClr val="FF0000"/>
                </a:solidFill>
              </a:rPr>
              <a:t> Livro, </a:t>
            </a:r>
            <a:r>
              <a:rPr lang="pt-BR" sz="1600" dirty="0" err="1">
                <a:solidFill>
                  <a:srgbClr val="FF0000"/>
                </a:solidFill>
              </a:rPr>
              <a:t>L.Preco_Livro</a:t>
            </a:r>
            <a:r>
              <a:rPr lang="pt-BR" sz="1600" dirty="0">
                <a:solidFill>
                  <a:srgbClr val="FF0000"/>
                </a:solidFill>
              </a:rPr>
              <a:t> 'Preço Normal', </a:t>
            </a:r>
            <a:r>
              <a:rPr lang="pt-BR" sz="1600" dirty="0" err="1">
                <a:solidFill>
                  <a:srgbClr val="FF0000"/>
                </a:solidFill>
              </a:rPr>
              <a:t>L.Preco_Livro</a:t>
            </a:r>
            <a:r>
              <a:rPr lang="pt-BR" sz="1600" dirty="0">
                <a:solidFill>
                  <a:srgbClr val="FF0000"/>
                </a:solidFill>
              </a:rPr>
              <a:t> * 0.90 'Preço Ajustado', </a:t>
            </a:r>
            <a:r>
              <a:rPr lang="pt-BR" sz="1600" dirty="0" err="1">
                <a:solidFill>
                  <a:srgbClr val="FF0000"/>
                </a:solidFill>
              </a:rPr>
              <a:t>E.ID_editora</a:t>
            </a:r>
            <a:endParaRPr lang="pt-BR" sz="16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FROM </a:t>
            </a:r>
            <a:r>
              <a:rPr lang="pt-BR" sz="1600" dirty="0" err="1">
                <a:solidFill>
                  <a:srgbClr val="FF0000"/>
                </a:solidFill>
              </a:rPr>
              <a:t>tbl_Livro</a:t>
            </a:r>
            <a:r>
              <a:rPr lang="pt-BR" sz="1600" dirty="0">
                <a:solidFill>
                  <a:srgbClr val="FF0000"/>
                </a:solidFill>
              </a:rPr>
              <a:t> L INNER JOIN </a:t>
            </a:r>
            <a:r>
              <a:rPr lang="pt-BR" sz="1600" dirty="0" err="1">
                <a:solidFill>
                  <a:srgbClr val="FF0000"/>
                </a:solidFill>
              </a:rPr>
              <a:t>tbl_editoras</a:t>
            </a:r>
            <a:r>
              <a:rPr lang="pt-BR" sz="1600" dirty="0">
                <a:solidFill>
                  <a:srgbClr val="FF0000"/>
                </a:solidFill>
              </a:rPr>
              <a:t> E</a:t>
            </a:r>
          </a:p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ON </a:t>
            </a:r>
            <a:r>
              <a:rPr lang="pt-BR" sz="1600" dirty="0" err="1">
                <a:solidFill>
                  <a:srgbClr val="FF0000"/>
                </a:solidFill>
              </a:rPr>
              <a:t>L.ID_Editora</a:t>
            </a:r>
            <a:r>
              <a:rPr lang="pt-BR" sz="1600" dirty="0">
                <a:solidFill>
                  <a:srgbClr val="FF0000"/>
                </a:solidFill>
              </a:rPr>
              <a:t> = </a:t>
            </a:r>
            <a:r>
              <a:rPr lang="pt-BR" sz="1600" dirty="0" err="1">
                <a:solidFill>
                  <a:srgbClr val="FF0000"/>
                </a:solidFill>
              </a:rPr>
              <a:t>E.ID_Editora</a:t>
            </a:r>
            <a:endParaRPr lang="pt-BR" sz="16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WHERE </a:t>
            </a:r>
            <a:r>
              <a:rPr lang="pt-BR" sz="1600" dirty="0" err="1">
                <a:solidFill>
                  <a:srgbClr val="FF0000"/>
                </a:solidFill>
              </a:rPr>
              <a:t>L.Preco_Livro</a:t>
            </a:r>
            <a:r>
              <a:rPr lang="pt-BR" sz="1600" dirty="0">
                <a:solidFill>
                  <a:srgbClr val="FF0000"/>
                </a:solidFill>
              </a:rPr>
              <a:t> &gt; 60</a:t>
            </a:r>
          </a:p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UNION</a:t>
            </a:r>
          </a:p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SELECT </a:t>
            </a:r>
            <a:r>
              <a:rPr lang="pt-BR" sz="1600" dirty="0" err="1">
                <a:solidFill>
                  <a:srgbClr val="FF0000"/>
                </a:solidFill>
              </a:rPr>
              <a:t>L.Nome_Livro</a:t>
            </a:r>
            <a:r>
              <a:rPr lang="pt-BR" sz="1600" dirty="0">
                <a:solidFill>
                  <a:srgbClr val="FF0000"/>
                </a:solidFill>
              </a:rPr>
              <a:t> Livro, </a:t>
            </a:r>
            <a:r>
              <a:rPr lang="pt-BR" sz="1600" dirty="0" err="1">
                <a:solidFill>
                  <a:srgbClr val="FF0000"/>
                </a:solidFill>
              </a:rPr>
              <a:t>L.Preco_Livro</a:t>
            </a:r>
            <a:r>
              <a:rPr lang="pt-BR" sz="1600" dirty="0">
                <a:solidFill>
                  <a:srgbClr val="FF0000"/>
                </a:solidFill>
              </a:rPr>
              <a:t> 'Preço Normal', </a:t>
            </a:r>
            <a:r>
              <a:rPr lang="pt-BR" sz="1600" dirty="0" err="1">
                <a:solidFill>
                  <a:srgbClr val="FF0000"/>
                </a:solidFill>
              </a:rPr>
              <a:t>L.Preco_Livro</a:t>
            </a:r>
            <a:r>
              <a:rPr lang="pt-BR" sz="1600" dirty="0">
                <a:solidFill>
                  <a:srgbClr val="FF0000"/>
                </a:solidFill>
              </a:rPr>
              <a:t> * 1.15 'Preço Ajustado', </a:t>
            </a:r>
            <a:r>
              <a:rPr lang="pt-BR" sz="1600" dirty="0" err="1">
                <a:solidFill>
                  <a:srgbClr val="FF0000"/>
                </a:solidFill>
              </a:rPr>
              <a:t>E.ID_Editora</a:t>
            </a:r>
            <a:endParaRPr lang="pt-BR" sz="16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FROM </a:t>
            </a:r>
            <a:r>
              <a:rPr lang="pt-BR" sz="1600" dirty="0" err="1">
                <a:solidFill>
                  <a:srgbClr val="FF0000"/>
                </a:solidFill>
              </a:rPr>
              <a:t>tbl_Livro</a:t>
            </a:r>
            <a:r>
              <a:rPr lang="pt-BR" sz="1600" dirty="0">
                <a:solidFill>
                  <a:srgbClr val="FF0000"/>
                </a:solidFill>
              </a:rPr>
              <a:t> L INNER JOIN </a:t>
            </a:r>
            <a:r>
              <a:rPr lang="pt-BR" sz="1600" dirty="0" err="1">
                <a:solidFill>
                  <a:srgbClr val="FF0000"/>
                </a:solidFill>
              </a:rPr>
              <a:t>tbl_editoras</a:t>
            </a:r>
            <a:r>
              <a:rPr lang="pt-BR" sz="1600" dirty="0">
                <a:solidFill>
                  <a:srgbClr val="FF0000"/>
                </a:solidFill>
              </a:rPr>
              <a:t> E</a:t>
            </a:r>
          </a:p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ON </a:t>
            </a:r>
            <a:r>
              <a:rPr lang="pt-BR" sz="1600" dirty="0" err="1">
                <a:solidFill>
                  <a:srgbClr val="FF0000"/>
                </a:solidFill>
              </a:rPr>
              <a:t>L.ID_Editora</a:t>
            </a:r>
            <a:r>
              <a:rPr lang="pt-BR" sz="1600" dirty="0">
                <a:solidFill>
                  <a:srgbClr val="FF0000"/>
                </a:solidFill>
              </a:rPr>
              <a:t> = </a:t>
            </a:r>
            <a:r>
              <a:rPr lang="pt-BR" sz="1600" dirty="0" err="1">
                <a:solidFill>
                  <a:srgbClr val="FF0000"/>
                </a:solidFill>
              </a:rPr>
              <a:t>E.ID_Editora</a:t>
            </a:r>
            <a:endParaRPr lang="pt-BR" sz="16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WHERE </a:t>
            </a:r>
            <a:r>
              <a:rPr lang="pt-BR" sz="1600" dirty="0" err="1">
                <a:solidFill>
                  <a:srgbClr val="FF0000"/>
                </a:solidFill>
              </a:rPr>
              <a:t>E.ID_Editora</a:t>
            </a:r>
            <a:r>
              <a:rPr lang="pt-BR" sz="1600" dirty="0">
                <a:solidFill>
                  <a:srgbClr val="FF0000"/>
                </a:solidFill>
              </a:rPr>
              <a:t> = 2</a:t>
            </a:r>
          </a:p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ORDER BY 'Preço Ajustado' DESC;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01081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Operador UNION em SQL Server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2754C4-025D-4522-863A-E819E28C2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9" t="43000" r="42124" b="38800"/>
          <a:stretch/>
        </p:blipFill>
        <p:spPr>
          <a:xfrm>
            <a:off x="1547664" y="1995686"/>
            <a:ext cx="5732945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11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Operador UNION em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/>
              <a:t>Exemplo 02</a:t>
            </a:r>
            <a:endParaRPr lang="pt-BR" sz="2500" dirty="0"/>
          </a:p>
          <a:p>
            <a:pPr fontAlgn="base"/>
            <a:r>
              <a:rPr lang="pt-BR" sz="2500" dirty="0"/>
              <a:t>Retornar nomes de livros e preços dos livros.</a:t>
            </a:r>
          </a:p>
          <a:p>
            <a:pPr fontAlgn="base"/>
            <a:r>
              <a:rPr lang="pt-BR" sz="2500" dirty="0"/>
              <a:t>Caso o preço do livro seja igual ou superior a R$ 60,00, mostrar a mensagem “Livro Caro” em uma coluna à direita no resultado da consulta.</a:t>
            </a:r>
          </a:p>
          <a:p>
            <a:pPr fontAlgn="base"/>
            <a:r>
              <a:rPr lang="pt-BR" sz="2500" dirty="0"/>
              <a:t>Caso contrário, mostrar a mensagem “Preço Razoável”</a:t>
            </a:r>
          </a:p>
          <a:p>
            <a:pPr fontAlgn="base"/>
            <a:r>
              <a:rPr lang="pt-BR" sz="2500" dirty="0"/>
              <a:t>Ordenar por preço, do mais barato para o mais caro.</a:t>
            </a:r>
          </a:p>
          <a:p>
            <a:pPr marL="34005" indent="0" algn="just" fontAlgn="base">
              <a:buNone/>
            </a:pP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4921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Operador UNION em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SELECT </a:t>
            </a:r>
            <a:r>
              <a:rPr lang="pt-BR" sz="1800" dirty="0" err="1">
                <a:solidFill>
                  <a:srgbClr val="FF0000"/>
                </a:solidFill>
              </a:rPr>
              <a:t>Nome_Livro</a:t>
            </a:r>
            <a:r>
              <a:rPr lang="pt-BR" sz="1800" dirty="0">
                <a:solidFill>
                  <a:srgbClr val="FF0000"/>
                </a:solidFill>
              </a:rPr>
              <a:t> Livro, </a:t>
            </a:r>
            <a:r>
              <a:rPr lang="pt-BR" sz="1800" dirty="0" err="1">
                <a:solidFill>
                  <a:srgbClr val="FF0000"/>
                </a:solidFill>
              </a:rPr>
              <a:t>Preco_Livro</a:t>
            </a:r>
            <a:r>
              <a:rPr lang="pt-BR" sz="1800" dirty="0">
                <a:solidFill>
                  <a:srgbClr val="FF0000"/>
                </a:solidFill>
              </a:rPr>
              <a:t> Preço, 'Livro Caro' Resultado</a:t>
            </a:r>
          </a:p>
          <a:p>
            <a:pPr marL="34005" indent="0" algn="just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FROM </a:t>
            </a:r>
            <a:r>
              <a:rPr lang="pt-BR" sz="1800" dirty="0" err="1">
                <a:solidFill>
                  <a:srgbClr val="FF0000"/>
                </a:solidFill>
              </a:rPr>
              <a:t>tbl_Livro</a:t>
            </a:r>
            <a:endParaRPr lang="pt-BR" sz="1800" dirty="0">
              <a:solidFill>
                <a:srgbClr val="FF0000"/>
              </a:solidFill>
            </a:endParaRPr>
          </a:p>
          <a:p>
            <a:pPr marL="34005" indent="0" algn="just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WHERE </a:t>
            </a:r>
            <a:r>
              <a:rPr lang="pt-BR" sz="1800" dirty="0" err="1">
                <a:solidFill>
                  <a:srgbClr val="FF0000"/>
                </a:solidFill>
              </a:rPr>
              <a:t>Preco_Livro</a:t>
            </a:r>
            <a:r>
              <a:rPr lang="pt-BR" sz="1800" dirty="0">
                <a:solidFill>
                  <a:srgbClr val="FF0000"/>
                </a:solidFill>
              </a:rPr>
              <a:t> &gt;= 60</a:t>
            </a:r>
          </a:p>
          <a:p>
            <a:pPr marL="34005" indent="0" algn="just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UNION</a:t>
            </a:r>
          </a:p>
          <a:p>
            <a:pPr marL="34005" indent="0" algn="just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SELECT </a:t>
            </a:r>
            <a:r>
              <a:rPr lang="pt-BR" sz="1800" dirty="0" err="1">
                <a:solidFill>
                  <a:srgbClr val="FF0000"/>
                </a:solidFill>
              </a:rPr>
              <a:t>Nome_Livro</a:t>
            </a:r>
            <a:r>
              <a:rPr lang="pt-BR" sz="1800" dirty="0">
                <a:solidFill>
                  <a:srgbClr val="FF0000"/>
                </a:solidFill>
              </a:rPr>
              <a:t> Livro, </a:t>
            </a:r>
            <a:r>
              <a:rPr lang="pt-BR" sz="1800" dirty="0" err="1">
                <a:solidFill>
                  <a:srgbClr val="FF0000"/>
                </a:solidFill>
              </a:rPr>
              <a:t>Preco_Livro</a:t>
            </a:r>
            <a:r>
              <a:rPr lang="pt-BR" sz="1800" dirty="0">
                <a:solidFill>
                  <a:srgbClr val="FF0000"/>
                </a:solidFill>
              </a:rPr>
              <a:t> Preço, 'Preço Razoável' Resultado</a:t>
            </a:r>
          </a:p>
          <a:p>
            <a:pPr marL="34005" indent="0" algn="just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FROM </a:t>
            </a:r>
            <a:r>
              <a:rPr lang="pt-BR" sz="1800" dirty="0" err="1">
                <a:solidFill>
                  <a:srgbClr val="FF0000"/>
                </a:solidFill>
              </a:rPr>
              <a:t>tbl_Livro</a:t>
            </a:r>
            <a:endParaRPr lang="pt-BR" sz="1800" dirty="0">
              <a:solidFill>
                <a:srgbClr val="FF0000"/>
              </a:solidFill>
            </a:endParaRPr>
          </a:p>
          <a:p>
            <a:pPr marL="34005" indent="0" algn="just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WHERE </a:t>
            </a:r>
            <a:r>
              <a:rPr lang="pt-BR" sz="1800" dirty="0" err="1">
                <a:solidFill>
                  <a:srgbClr val="FF0000"/>
                </a:solidFill>
              </a:rPr>
              <a:t>Preco_Livro</a:t>
            </a:r>
            <a:r>
              <a:rPr lang="pt-BR" sz="1800" dirty="0">
                <a:solidFill>
                  <a:srgbClr val="FF0000"/>
                </a:solidFill>
              </a:rPr>
              <a:t> &lt; 60</a:t>
            </a:r>
          </a:p>
          <a:p>
            <a:pPr marL="34005" indent="0" algn="just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ORDER BY Preço;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37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6A2CB9-5ED7-4B2D-B5B8-5FEB98280C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43000" r="50000" b="37401"/>
          <a:stretch/>
        </p:blipFill>
        <p:spPr>
          <a:xfrm>
            <a:off x="3635896" y="3147814"/>
            <a:ext cx="3888432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472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Server – </a:t>
            </a:r>
            <a:r>
              <a:rPr lang="pt-BR" sz="2500" b="1" dirty="0" err="1"/>
              <a:t>Select</a:t>
            </a:r>
            <a:r>
              <a:rPr lang="pt-BR" sz="2500" b="1" dirty="0"/>
              <a:t> com dados de tabelas diferentes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SELECT tbl_livro.Nome_Livro,tbl_livro.ID_Livro,tbl_autores.ID_Autor,tbl_autores.Nome_Autor,tbl_autores.Sobrenome_Autor,tbl_editoras.Nome_Editora</a:t>
            </a:r>
          </a:p>
          <a:p>
            <a:pPr marL="34005" indent="0" fontAlgn="base">
              <a:buNone/>
            </a:pPr>
            <a:r>
              <a:rPr lang="pt-BR" sz="1800" dirty="0" err="1">
                <a:solidFill>
                  <a:srgbClr val="FF0000"/>
                </a:solidFill>
              </a:rPr>
              <a:t>from</a:t>
            </a:r>
            <a:r>
              <a:rPr lang="pt-BR" sz="1800" dirty="0">
                <a:solidFill>
                  <a:srgbClr val="FF0000"/>
                </a:solidFill>
              </a:rPr>
              <a:t> </a:t>
            </a:r>
            <a:r>
              <a:rPr lang="pt-BR" sz="1800" dirty="0" err="1">
                <a:solidFill>
                  <a:srgbClr val="FF0000"/>
                </a:solidFill>
              </a:rPr>
              <a:t>tbl_livro,tbl_autores,tbl_editoras</a:t>
            </a:r>
            <a:endParaRPr lang="pt-BR" sz="18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800" dirty="0" err="1">
                <a:solidFill>
                  <a:srgbClr val="FF0000"/>
                </a:solidFill>
              </a:rPr>
              <a:t>where</a:t>
            </a:r>
            <a:r>
              <a:rPr lang="pt-BR" sz="1800" dirty="0">
                <a:solidFill>
                  <a:srgbClr val="FF0000"/>
                </a:solidFill>
              </a:rPr>
              <a:t> </a:t>
            </a:r>
            <a:r>
              <a:rPr lang="pt-BR" sz="1800" dirty="0" err="1">
                <a:solidFill>
                  <a:srgbClr val="FF0000"/>
                </a:solidFill>
              </a:rPr>
              <a:t>tbl_livro.ID_Livro</a:t>
            </a:r>
            <a:r>
              <a:rPr lang="pt-BR" sz="1800" dirty="0">
                <a:solidFill>
                  <a:srgbClr val="FF0000"/>
                </a:solidFill>
              </a:rPr>
              <a:t> =5 </a:t>
            </a:r>
            <a:r>
              <a:rPr lang="pt-BR" sz="1800" dirty="0" err="1">
                <a:solidFill>
                  <a:srgbClr val="FF0000"/>
                </a:solidFill>
              </a:rPr>
              <a:t>and</a:t>
            </a:r>
            <a:r>
              <a:rPr lang="pt-BR" sz="1800" dirty="0">
                <a:solidFill>
                  <a:srgbClr val="FF0000"/>
                </a:solidFill>
              </a:rPr>
              <a:t> </a:t>
            </a:r>
            <a:r>
              <a:rPr lang="pt-BR" sz="1800" dirty="0" err="1">
                <a:solidFill>
                  <a:srgbClr val="FF0000"/>
                </a:solidFill>
              </a:rPr>
              <a:t>tbl_livro.ID_Autor</a:t>
            </a:r>
            <a:r>
              <a:rPr lang="pt-BR" sz="1800" dirty="0">
                <a:solidFill>
                  <a:srgbClr val="FF0000"/>
                </a:solidFill>
              </a:rPr>
              <a:t> = </a:t>
            </a:r>
            <a:r>
              <a:rPr lang="pt-BR" sz="1800" dirty="0" err="1">
                <a:solidFill>
                  <a:srgbClr val="FF0000"/>
                </a:solidFill>
              </a:rPr>
              <a:t>tbl_autores.ID_Autor</a:t>
            </a:r>
            <a:r>
              <a:rPr lang="pt-BR" sz="1800" dirty="0">
                <a:solidFill>
                  <a:srgbClr val="FF0000"/>
                </a:solidFill>
              </a:rPr>
              <a:t> </a:t>
            </a:r>
            <a:r>
              <a:rPr lang="pt-BR" sz="1800" dirty="0" err="1">
                <a:solidFill>
                  <a:srgbClr val="FF0000"/>
                </a:solidFill>
              </a:rPr>
              <a:t>and</a:t>
            </a:r>
            <a:r>
              <a:rPr lang="pt-BR" sz="1800" dirty="0">
                <a:solidFill>
                  <a:srgbClr val="FF0000"/>
                </a:solidFill>
              </a:rPr>
              <a:t> </a:t>
            </a:r>
            <a:r>
              <a:rPr lang="pt-BR" sz="1800" dirty="0" err="1">
                <a:solidFill>
                  <a:srgbClr val="FF0000"/>
                </a:solidFill>
              </a:rPr>
              <a:t>tbl_livro.ID_Editora</a:t>
            </a:r>
            <a:r>
              <a:rPr lang="pt-BR" sz="1800" dirty="0">
                <a:solidFill>
                  <a:srgbClr val="FF0000"/>
                </a:solidFill>
              </a:rPr>
              <a:t> = </a:t>
            </a:r>
            <a:r>
              <a:rPr lang="pt-BR" sz="1800" dirty="0" err="1">
                <a:solidFill>
                  <a:srgbClr val="FF0000"/>
                </a:solidFill>
              </a:rPr>
              <a:t>tbl_editoras.ID_Editora</a:t>
            </a:r>
            <a:r>
              <a:rPr lang="pt-BR" sz="18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40318C-22F5-42B9-B018-8D4B963327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43000" r="32675" b="50000"/>
          <a:stretch/>
        </p:blipFill>
        <p:spPr>
          <a:xfrm>
            <a:off x="1230829" y="3409121"/>
            <a:ext cx="6682342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308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Server – VIEWS – Criando Tabelas Virtuais (Visões)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Uma </a:t>
            </a:r>
            <a:r>
              <a:rPr lang="pt-BR" sz="2500" b="1" dirty="0" err="1"/>
              <a:t>View</a:t>
            </a:r>
            <a:r>
              <a:rPr lang="pt-BR" sz="2500" dirty="0"/>
              <a:t> (Exibição / Visão) é uma tabela virtual (estrutura de dados) baseada no conjunto de resultados de uma consulta SQL, criada a partir de um conjunto de tabelas (ou outras </a:t>
            </a:r>
            <a:r>
              <a:rPr lang="pt-BR" sz="2500" dirty="0" err="1"/>
              <a:t>views</a:t>
            </a:r>
            <a:r>
              <a:rPr lang="pt-BR" sz="2500" dirty="0"/>
              <a:t>) presentes no banco, que servem como </a:t>
            </a:r>
            <a:r>
              <a:rPr lang="pt-BR" sz="2500" i="1" dirty="0"/>
              <a:t>tabelas-base</a:t>
            </a:r>
            <a:r>
              <a:rPr lang="pt-BR" sz="2500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166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INNER JOIN – Consultar dados em duas ou mais Tabelas no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colunas</a:t>
            </a:r>
            <a:br>
              <a:rPr lang="pt-BR" sz="2500" dirty="0">
                <a:solidFill>
                  <a:srgbClr val="FF0000"/>
                </a:solidFill>
              </a:rPr>
            </a:br>
            <a:r>
              <a:rPr lang="pt-BR" sz="2500" dirty="0">
                <a:solidFill>
                  <a:srgbClr val="FF0000"/>
                </a:solidFill>
              </a:rPr>
              <a:t>FROM tabela1</a:t>
            </a:r>
            <a:br>
              <a:rPr lang="pt-BR" sz="2500" dirty="0">
                <a:solidFill>
                  <a:srgbClr val="FF0000"/>
                </a:solidFill>
              </a:rPr>
            </a:br>
            <a:r>
              <a:rPr lang="pt-BR" sz="2500" dirty="0">
                <a:solidFill>
                  <a:srgbClr val="FF0000"/>
                </a:solidFill>
              </a:rPr>
              <a:t>INNER JOIN tabela2</a:t>
            </a:r>
            <a:br>
              <a:rPr lang="pt-BR" sz="2500" dirty="0">
                <a:solidFill>
                  <a:srgbClr val="FF0000"/>
                </a:solidFill>
              </a:rPr>
            </a:br>
            <a:r>
              <a:rPr lang="pt-BR" sz="2500" dirty="0">
                <a:solidFill>
                  <a:srgbClr val="FF0000"/>
                </a:solidFill>
              </a:rPr>
              <a:t>ON tabela1.coluna=tabela2.coluna;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0833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Server – VIEWS – Criando Tabelas Virtuais (Visões)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Contém linhas e colunas como uma tabela real, e pode receber comandos como declarações JOIN, WHERE e funções como uma tabela normal. A </a:t>
            </a:r>
            <a:r>
              <a:rPr lang="pt-BR" sz="2500" dirty="0" err="1"/>
              <a:t>view</a:t>
            </a:r>
            <a:r>
              <a:rPr lang="pt-BR" sz="2500" dirty="0"/>
              <a:t> fica armazenada no banco de dados.</a:t>
            </a:r>
          </a:p>
          <a:p>
            <a:pPr marL="34005" indent="0" fontAlgn="base">
              <a:buNone/>
            </a:pPr>
            <a:r>
              <a:rPr lang="pt-BR" sz="2500" dirty="0"/>
              <a:t>Mostra sempre resultados de dados atualizados, pois o motor do banco de dados recria os dados toda vez que um usuário consulta a visão.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717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Server – VIEWS – Criando Tabelas Virtuais (Visões)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/>
              <a:t>Aplicações das </a:t>
            </a:r>
            <a:r>
              <a:rPr lang="pt-BR" sz="2500" b="1" dirty="0" err="1"/>
              <a:t>Views</a:t>
            </a:r>
            <a:endParaRPr lang="pt-BR" sz="2500" b="1" dirty="0"/>
          </a:p>
          <a:p>
            <a:pPr fontAlgn="base"/>
            <a:r>
              <a:rPr lang="pt-BR" sz="2300" dirty="0"/>
              <a:t>Para simplificar o acesso a dados que estão armazenados em múltiplas tabelas relacionadas</a:t>
            </a:r>
          </a:p>
          <a:p>
            <a:pPr fontAlgn="base"/>
            <a:r>
              <a:rPr lang="pt-BR" sz="2300" dirty="0"/>
              <a:t>Implementar segurança nos dados de uma tabela, por exemplo criando uma visão que limite os dados que podem ser acessados, por meio de uma cláusula WHERE</a:t>
            </a:r>
          </a:p>
          <a:p>
            <a:pPr fontAlgn="base"/>
            <a:r>
              <a:rPr lang="pt-BR" sz="2300" dirty="0"/>
              <a:t>Prover isolamento de uma aplicação da estrutura específica de tabelas do banco acessado.</a:t>
            </a:r>
          </a:p>
          <a:p>
            <a:pPr marL="34005" indent="0" fontAlgn="base">
              <a:buNone/>
            </a:pPr>
            <a:endParaRPr lang="pt-BR" sz="2500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26131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Server – VIEWS – Criando Tabelas Virtuais (Visões)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b="1" dirty="0"/>
              <a:t>Sintaxe:</a:t>
            </a:r>
            <a:endParaRPr lang="pt-BR" sz="2500" b="1" dirty="0"/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CREATE VIEW </a:t>
            </a:r>
            <a:r>
              <a:rPr lang="pt-BR" sz="2500" dirty="0" err="1">
                <a:solidFill>
                  <a:srgbClr val="FF0000"/>
                </a:solidFill>
              </a:rPr>
              <a:t>Nome_visão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AS SELECT colunas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tabela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condições;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451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Server – VIEWS – Criando Tabelas Virtuais (Visões)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Vamos criar uma </a:t>
            </a:r>
            <a:r>
              <a:rPr lang="pt-BR" sz="2500" dirty="0" err="1"/>
              <a:t>view</a:t>
            </a:r>
            <a:r>
              <a:rPr lang="pt-BR" sz="2500" dirty="0"/>
              <a:t> de nome </a:t>
            </a:r>
            <a:r>
              <a:rPr lang="pt-BR" sz="2500" b="1" dirty="0" err="1"/>
              <a:t>vw_LivrosAutores</a:t>
            </a:r>
            <a:r>
              <a:rPr lang="pt-BR" sz="2500" dirty="0"/>
              <a:t> que retorne ao ser consultada os nomes dos livros e seus respectivos autores, eliminando a necessidade de realizar INNER JOIN toda vez que precisarmos desses dados: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01857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Server – VIEWS – Criando Tabelas Virtuais (Visões)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CREATE VIEW </a:t>
            </a:r>
            <a:r>
              <a:rPr lang="pt-BR" sz="2500" dirty="0" err="1">
                <a:solidFill>
                  <a:srgbClr val="FF0000"/>
                </a:solidFill>
              </a:rPr>
              <a:t>vw_LivrosAutores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AS SELECT </a:t>
            </a:r>
            <a:r>
              <a:rPr lang="pt-BR" sz="2500" dirty="0" err="1">
                <a:solidFill>
                  <a:srgbClr val="FF0000"/>
                </a:solidFill>
              </a:rPr>
              <a:t>tbl_Livro.Nome_Livro</a:t>
            </a:r>
            <a:r>
              <a:rPr lang="pt-BR" sz="2500" dirty="0">
                <a:solidFill>
                  <a:srgbClr val="FF0000"/>
                </a:solidFill>
              </a:rPr>
              <a:t> AS Livro, </a:t>
            </a:r>
            <a:r>
              <a:rPr lang="pt-BR" sz="2500" dirty="0" err="1">
                <a:solidFill>
                  <a:srgbClr val="FF0000"/>
                </a:solidFill>
              </a:rPr>
              <a:t>tbl_autores.Nome_Autor</a:t>
            </a:r>
            <a:r>
              <a:rPr lang="pt-BR" sz="2500" dirty="0">
                <a:solidFill>
                  <a:srgbClr val="FF0000"/>
                </a:solidFill>
              </a:rPr>
              <a:t> AS Autor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INNER JOIN </a:t>
            </a:r>
            <a:r>
              <a:rPr lang="pt-BR" sz="2500" dirty="0" err="1">
                <a:solidFill>
                  <a:srgbClr val="FF0000"/>
                </a:solidFill>
              </a:rPr>
              <a:t>tbl_autores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ON </a:t>
            </a:r>
            <a:r>
              <a:rPr lang="pt-BR" sz="2500" dirty="0" err="1">
                <a:solidFill>
                  <a:srgbClr val="FF0000"/>
                </a:solidFill>
              </a:rPr>
              <a:t>tbl_Livro.ID_Autor</a:t>
            </a:r>
            <a:r>
              <a:rPr lang="pt-BR" sz="2500" dirty="0">
                <a:solidFill>
                  <a:srgbClr val="FF0000"/>
                </a:solidFill>
              </a:rPr>
              <a:t> = </a:t>
            </a:r>
            <a:r>
              <a:rPr lang="pt-BR" sz="2500" dirty="0" err="1">
                <a:solidFill>
                  <a:srgbClr val="FF0000"/>
                </a:solidFill>
              </a:rPr>
              <a:t>tbl_autores.ID_Autor</a:t>
            </a:r>
            <a:r>
              <a:rPr lang="pt-BR" sz="25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0904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Server – VIEWS – Criando Tabelas Virtuais (Visões)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Como usar a </a:t>
            </a:r>
            <a:r>
              <a:rPr lang="pt-BR" sz="2500" dirty="0" err="1"/>
              <a:t>View</a:t>
            </a:r>
            <a:r>
              <a:rPr lang="pt-BR" sz="2500" dirty="0"/>
              <a:t> criada:</a:t>
            </a:r>
          </a:p>
          <a:p>
            <a:pPr marL="34005" indent="0" fontAlgn="base">
              <a:buNone/>
            </a:pPr>
            <a:endParaRPr lang="pt-BR" sz="2500" dirty="0"/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Livro, Autor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vw_LivrosAutores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ORDER BY Autor;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469C2C-1F0E-4C06-9941-E23730BFE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8" t="54200" r="56300" b="24800"/>
          <a:stretch/>
        </p:blipFill>
        <p:spPr>
          <a:xfrm>
            <a:off x="4572000" y="2067694"/>
            <a:ext cx="3045938" cy="169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048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Server – VIEWS – Criando Tabelas Virtuais (Visões)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Como alterar uma </a:t>
            </a:r>
            <a:r>
              <a:rPr lang="pt-BR" sz="2500" dirty="0" err="1"/>
              <a:t>View</a:t>
            </a:r>
            <a:r>
              <a:rPr lang="pt-BR" sz="2500" dirty="0"/>
              <a:t>: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ALTER  VIEW </a:t>
            </a:r>
            <a:r>
              <a:rPr lang="pt-BR" sz="2500" dirty="0" err="1">
                <a:solidFill>
                  <a:srgbClr val="FF0000"/>
                </a:solidFill>
              </a:rPr>
              <a:t>vw_LivrosAutores</a:t>
            </a:r>
            <a:r>
              <a:rPr lang="pt-BR" sz="2500" dirty="0">
                <a:solidFill>
                  <a:srgbClr val="FF0000"/>
                </a:solidFill>
              </a:rPr>
              <a:t> AS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</a:t>
            </a:r>
            <a:r>
              <a:rPr lang="pt-BR" sz="2500" dirty="0" err="1">
                <a:solidFill>
                  <a:srgbClr val="FF0000"/>
                </a:solidFill>
              </a:rPr>
              <a:t>tbl_Livro.Nome_Livro</a:t>
            </a:r>
            <a:r>
              <a:rPr lang="pt-BR" sz="2500" dirty="0">
                <a:solidFill>
                  <a:srgbClr val="FF0000"/>
                </a:solidFill>
              </a:rPr>
              <a:t> AS Livro, </a:t>
            </a:r>
            <a:r>
              <a:rPr lang="pt-BR" sz="2500" dirty="0" err="1">
                <a:solidFill>
                  <a:srgbClr val="FF0000"/>
                </a:solidFill>
              </a:rPr>
              <a:t>tbl_autores.Nome_Autor</a:t>
            </a:r>
            <a:r>
              <a:rPr lang="pt-BR" sz="2500" dirty="0">
                <a:solidFill>
                  <a:srgbClr val="FF0000"/>
                </a:solidFill>
              </a:rPr>
              <a:t> AS Autor, </a:t>
            </a:r>
            <a:r>
              <a:rPr lang="pt-BR" sz="2500" dirty="0" err="1">
                <a:solidFill>
                  <a:srgbClr val="FF0000"/>
                </a:solidFill>
              </a:rPr>
              <a:t>Preco_Livro</a:t>
            </a:r>
            <a:r>
              <a:rPr lang="pt-BR" sz="2500" dirty="0">
                <a:solidFill>
                  <a:srgbClr val="FF0000"/>
                </a:solidFill>
              </a:rPr>
              <a:t> AS Valor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INNER JOIN </a:t>
            </a:r>
            <a:r>
              <a:rPr lang="pt-BR" sz="2500" dirty="0" err="1">
                <a:solidFill>
                  <a:srgbClr val="FF0000"/>
                </a:solidFill>
              </a:rPr>
              <a:t>tbl_autores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ON </a:t>
            </a:r>
            <a:r>
              <a:rPr lang="pt-BR" sz="2500" dirty="0" err="1">
                <a:solidFill>
                  <a:srgbClr val="FF0000"/>
                </a:solidFill>
              </a:rPr>
              <a:t>tbl_Livro.ID_Autor</a:t>
            </a:r>
            <a:r>
              <a:rPr lang="pt-BR" sz="2500" dirty="0">
                <a:solidFill>
                  <a:srgbClr val="FF0000"/>
                </a:solidFill>
              </a:rPr>
              <a:t> = </a:t>
            </a:r>
            <a:r>
              <a:rPr lang="pt-BR" sz="2500" dirty="0" err="1">
                <a:solidFill>
                  <a:srgbClr val="FF0000"/>
                </a:solidFill>
              </a:rPr>
              <a:t>tbl_autores.ID_Autor</a:t>
            </a:r>
            <a:r>
              <a:rPr lang="pt-BR" sz="2500" dirty="0">
                <a:solidFill>
                  <a:srgbClr val="FF0000"/>
                </a:solidFill>
              </a:rPr>
              <a:t>;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1017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Server – VIEWS – Criando Tabelas Virtuais (Visões)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Podemos testá-la com uma consulta:</a:t>
            </a:r>
          </a:p>
          <a:p>
            <a:pPr marL="34005" indent="0" fontAlgn="base">
              <a:buNone/>
            </a:pPr>
            <a:endParaRPr lang="pt-BR" sz="2500" dirty="0"/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* FROM </a:t>
            </a:r>
            <a:r>
              <a:rPr lang="pt-BR" sz="2500" dirty="0" err="1">
                <a:solidFill>
                  <a:srgbClr val="FF0000"/>
                </a:solidFill>
              </a:rPr>
              <a:t>vw_LivrosAutores</a:t>
            </a:r>
            <a:r>
              <a:rPr lang="pt-BR" sz="25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47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8BC38B0-8382-4D94-9ECD-DC62392765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54200" r="53150" b="24800"/>
          <a:stretch/>
        </p:blipFill>
        <p:spPr>
          <a:xfrm>
            <a:off x="2807804" y="2787774"/>
            <a:ext cx="3528392" cy="165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942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Server – VIEWS – Criando Tabelas Virtuais (Visões)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Como excluir </a:t>
            </a:r>
            <a:r>
              <a:rPr lang="pt-BR" sz="2500" dirty="0" err="1"/>
              <a:t>views</a:t>
            </a:r>
            <a:r>
              <a:rPr lang="pt-BR" sz="2500" dirty="0"/>
              <a:t>:</a:t>
            </a:r>
          </a:p>
          <a:p>
            <a:pPr marL="34005" indent="0" fontAlgn="base">
              <a:buNone/>
            </a:pPr>
            <a:endParaRPr lang="pt-BR" sz="2500" dirty="0"/>
          </a:p>
          <a:p>
            <a:pPr marL="34005" indent="0" fontAlgn="base">
              <a:buNone/>
            </a:pPr>
            <a:endParaRPr lang="en-US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DROP VIEW </a:t>
            </a:r>
            <a:r>
              <a:rPr lang="en-US" sz="2500" dirty="0" err="1">
                <a:solidFill>
                  <a:srgbClr val="FF0000"/>
                </a:solidFill>
              </a:rPr>
              <a:t>vw_LivrosAutores</a:t>
            </a:r>
            <a:r>
              <a:rPr lang="en-US" sz="2500" dirty="0">
                <a:solidFill>
                  <a:srgbClr val="FF0000"/>
                </a:solidFill>
              </a:rPr>
              <a:t>;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94090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b="1" dirty="0"/>
              <a:t>Concatenação de </a:t>
            </a:r>
            <a:r>
              <a:rPr lang="pt-BR" b="1" dirty="0" err="1"/>
              <a:t>Strings</a:t>
            </a:r>
            <a:r>
              <a:rPr lang="pt-BR" b="1" dirty="0"/>
              <a:t> com as funções CONCAT e COALESCE em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dirty="0"/>
              <a:t>Para estudarmos estas funções, vamos criar uma tabela em um banco de dados de teste. Use o código a seguir para isso: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CREATE TABLE </a:t>
            </a:r>
            <a:r>
              <a:rPr lang="pt-BR" sz="2500" dirty="0" err="1">
                <a:solidFill>
                  <a:srgbClr val="FF0000"/>
                </a:solidFill>
              </a:rPr>
              <a:t>teste_nulos</a:t>
            </a:r>
            <a:r>
              <a:rPr lang="pt-BR" sz="2500" dirty="0">
                <a:solidFill>
                  <a:srgbClr val="FF0000"/>
                </a:solidFill>
              </a:rPr>
              <a:t> (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id </a:t>
            </a:r>
            <a:r>
              <a:rPr lang="pt-BR" sz="2500" dirty="0" err="1">
                <a:solidFill>
                  <a:srgbClr val="FF0000"/>
                </a:solidFill>
              </a:rPr>
              <a:t>smallint</a:t>
            </a:r>
            <a:r>
              <a:rPr lang="pt-BR" sz="2500" dirty="0">
                <a:solidFill>
                  <a:srgbClr val="FF0000"/>
                </a:solidFill>
              </a:rPr>
              <a:t> PRIMARY KEY IDENTITY ,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item </a:t>
            </a:r>
            <a:r>
              <a:rPr lang="pt-BR" sz="2500" dirty="0" err="1">
                <a:solidFill>
                  <a:srgbClr val="FF0000"/>
                </a:solidFill>
              </a:rPr>
              <a:t>varchar</a:t>
            </a:r>
            <a:r>
              <a:rPr lang="pt-BR" sz="2500" dirty="0">
                <a:solidFill>
                  <a:srgbClr val="FF0000"/>
                </a:solidFill>
              </a:rPr>
              <a:t>(20),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quantidade </a:t>
            </a:r>
            <a:r>
              <a:rPr lang="pt-BR" sz="2500" dirty="0" err="1">
                <a:solidFill>
                  <a:srgbClr val="FF0000"/>
                </a:solidFill>
              </a:rPr>
              <a:t>smallint</a:t>
            </a:r>
            <a:r>
              <a:rPr lang="pt-BR" sz="2500" dirty="0">
                <a:solidFill>
                  <a:srgbClr val="FF0000"/>
                </a:solidFill>
              </a:rPr>
              <a:t> NULL);</a:t>
            </a:r>
          </a:p>
          <a:p>
            <a:pPr marL="34005" indent="0" fontAlgn="base">
              <a:buNone/>
            </a:pPr>
            <a:endParaRPr lang="pt-BR" sz="25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6135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INNER JOIN – Consultar dados em duas ou mais Tabelas no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Onde </a:t>
            </a:r>
            <a:r>
              <a:rPr lang="pt-BR" sz="2500" b="1" dirty="0"/>
              <a:t>tabela1.coluna</a:t>
            </a:r>
            <a:r>
              <a:rPr lang="pt-BR" sz="2500" dirty="0"/>
              <a:t> é o nome da primeira tabela concatenado com um ponto e com o nome da coluna chave primária ou estrangeira da tabela, e </a:t>
            </a:r>
            <a:r>
              <a:rPr lang="pt-BR" sz="2500" b="1" dirty="0"/>
              <a:t>tabela2.coluna</a:t>
            </a:r>
            <a:r>
              <a:rPr lang="pt-BR" sz="2500" dirty="0"/>
              <a:t> é o nome da segunda tabela concatenado com um ponto e com a chave estrangeira ou primária dessa tabela que se relaciona com a chave da primeira tabela.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19514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b="1" dirty="0"/>
              <a:t>Concatenação de </a:t>
            </a:r>
            <a:r>
              <a:rPr lang="pt-BR" b="1" dirty="0" err="1"/>
              <a:t>Strings</a:t>
            </a:r>
            <a:r>
              <a:rPr lang="pt-BR" b="1" dirty="0"/>
              <a:t> com as funções CONCAT,  COALESCE em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Inserir dados para testes:</a:t>
            </a: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INSERT INTO </a:t>
            </a:r>
            <a:r>
              <a:rPr lang="pt-BR" sz="2500" dirty="0" err="1">
                <a:solidFill>
                  <a:srgbClr val="FF0000"/>
                </a:solidFill>
              </a:rPr>
              <a:t>teste_nulos</a:t>
            </a:r>
            <a:r>
              <a:rPr lang="pt-BR" sz="2500" dirty="0">
                <a:solidFill>
                  <a:srgbClr val="FF0000"/>
                </a:solidFill>
              </a:rPr>
              <a:t> (item, quantidade)</a:t>
            </a: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VALUES ('</a:t>
            </a:r>
            <a:r>
              <a:rPr lang="pt-BR" sz="2500" dirty="0" err="1">
                <a:solidFill>
                  <a:srgbClr val="FF0000"/>
                </a:solidFill>
              </a:rPr>
              <a:t>Pendrive</a:t>
            </a:r>
            <a:r>
              <a:rPr lang="pt-BR" sz="2500" dirty="0">
                <a:solidFill>
                  <a:srgbClr val="FF0000"/>
                </a:solidFill>
              </a:rPr>
              <a:t>', 5);</a:t>
            </a: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INSERT INTO </a:t>
            </a:r>
            <a:r>
              <a:rPr lang="pt-BR" sz="2500" dirty="0" err="1">
                <a:solidFill>
                  <a:srgbClr val="FF0000"/>
                </a:solidFill>
              </a:rPr>
              <a:t>teste_nulos</a:t>
            </a:r>
            <a:r>
              <a:rPr lang="pt-BR" sz="2500" dirty="0">
                <a:solidFill>
                  <a:srgbClr val="FF0000"/>
                </a:solidFill>
              </a:rPr>
              <a:t> (item, quantidade)</a:t>
            </a: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VALUES ( 'Monitor', 7);</a:t>
            </a: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INSERT INTO </a:t>
            </a:r>
            <a:r>
              <a:rPr lang="pt-BR" sz="2500" dirty="0" err="1">
                <a:solidFill>
                  <a:srgbClr val="FF0000"/>
                </a:solidFill>
              </a:rPr>
              <a:t>teste_nulos</a:t>
            </a:r>
            <a:r>
              <a:rPr lang="pt-BR" sz="2500" dirty="0">
                <a:solidFill>
                  <a:srgbClr val="FF0000"/>
                </a:solidFill>
              </a:rPr>
              <a:t> (item, quantidade)</a:t>
            </a: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VALUES ('Teclado', 8);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59710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Função CONCAT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Sintaxe:</a:t>
            </a:r>
          </a:p>
          <a:p>
            <a:pPr marL="34005" indent="0" fontAlgn="base">
              <a:buNone/>
            </a:pPr>
            <a:endParaRPr lang="pt-BR" sz="2500" b="1" dirty="0"/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CONCAT(</a:t>
            </a:r>
            <a:r>
              <a:rPr lang="pt-BR" sz="2500" dirty="0" err="1">
                <a:solidFill>
                  <a:srgbClr val="FF0000"/>
                </a:solidFill>
              </a:rPr>
              <a:t>string</a:t>
            </a:r>
            <a:r>
              <a:rPr lang="pt-BR" sz="2500" dirty="0">
                <a:solidFill>
                  <a:srgbClr val="FF0000"/>
                </a:solidFill>
              </a:rPr>
              <a:t> ou </a:t>
            </a:r>
            <a:r>
              <a:rPr lang="pt-BR" sz="2500" dirty="0" err="1">
                <a:solidFill>
                  <a:srgbClr val="FF0000"/>
                </a:solidFill>
              </a:rPr>
              <a:t>nome_coluna</a:t>
            </a:r>
            <a:r>
              <a:rPr lang="pt-BR" sz="2500" dirty="0">
                <a:solidFill>
                  <a:srgbClr val="FF0000"/>
                </a:solidFill>
              </a:rPr>
              <a:t>, &lt;</a:t>
            </a:r>
            <a:r>
              <a:rPr lang="pt-BR" sz="2500" dirty="0" err="1">
                <a:solidFill>
                  <a:srgbClr val="FF0000"/>
                </a:solidFill>
              </a:rPr>
              <a:t>string</a:t>
            </a:r>
            <a:r>
              <a:rPr lang="pt-BR" sz="2500" dirty="0">
                <a:solidFill>
                  <a:srgbClr val="FF0000"/>
                </a:solidFill>
              </a:rPr>
              <a:t> | </a:t>
            </a:r>
            <a:r>
              <a:rPr lang="pt-BR" sz="2500" dirty="0" err="1">
                <a:solidFill>
                  <a:srgbClr val="FF0000"/>
                </a:solidFill>
              </a:rPr>
              <a:t>nome_coluna</a:t>
            </a:r>
            <a:r>
              <a:rPr lang="pt-BR" sz="25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3461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Função CONCAT - Exemplos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SELECT CONCAT('Rodrigo ', 'Vilela') AS 'Meu Nome';</a:t>
            </a:r>
          </a:p>
          <a:p>
            <a:pPr marL="34005" indent="0" fontAlgn="base">
              <a:buNone/>
            </a:pPr>
            <a:endParaRPr lang="pt-BR" sz="20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SELECT CONCAT(</a:t>
            </a:r>
            <a:r>
              <a:rPr lang="pt-BR" sz="2000" dirty="0" err="1">
                <a:solidFill>
                  <a:srgbClr val="FF0000"/>
                </a:solidFill>
              </a:rPr>
              <a:t>Nome_autor</a:t>
            </a:r>
            <a:r>
              <a:rPr lang="pt-BR" sz="2000" dirty="0">
                <a:solidFill>
                  <a:srgbClr val="FF0000"/>
                </a:solidFill>
              </a:rPr>
              <a:t>, ' ', </a:t>
            </a:r>
            <a:r>
              <a:rPr lang="pt-BR" sz="2000" dirty="0" err="1">
                <a:solidFill>
                  <a:srgbClr val="FF0000"/>
                </a:solidFill>
              </a:rPr>
              <a:t>Sobrenome_autor</a:t>
            </a:r>
            <a:r>
              <a:rPr lang="pt-BR" sz="2000" dirty="0">
                <a:solidFill>
                  <a:srgbClr val="FF0000"/>
                </a:solidFill>
              </a:rPr>
              <a:t>) AS 'Nome Completo'</a:t>
            </a: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FROM </a:t>
            </a:r>
            <a:r>
              <a:rPr lang="pt-BR" sz="2000" dirty="0" err="1">
                <a:solidFill>
                  <a:srgbClr val="FF0000"/>
                </a:solidFill>
              </a:rPr>
              <a:t>tbl_autores</a:t>
            </a:r>
            <a:r>
              <a:rPr lang="pt-BR" sz="2000" dirty="0">
                <a:solidFill>
                  <a:srgbClr val="FF0000"/>
                </a:solidFill>
              </a:rPr>
              <a:t>;</a:t>
            </a:r>
          </a:p>
          <a:p>
            <a:pPr marL="34005" indent="0" fontAlgn="base">
              <a:buNone/>
            </a:pPr>
            <a:endParaRPr lang="pt-BR" sz="20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SELECT CONCAT('Eu gosto do livro ', </a:t>
            </a:r>
            <a:r>
              <a:rPr lang="pt-BR" sz="2000" dirty="0" err="1">
                <a:solidFill>
                  <a:srgbClr val="FF0000"/>
                </a:solidFill>
              </a:rPr>
              <a:t>Nome_Livro</a:t>
            </a:r>
            <a:r>
              <a:rPr lang="pt-BR" sz="2000" dirty="0">
                <a:solidFill>
                  <a:srgbClr val="FF0000"/>
                </a:solidFill>
              </a:rPr>
              <a:t>)</a:t>
            </a: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FROM </a:t>
            </a:r>
            <a:r>
              <a:rPr lang="pt-BR" sz="2000" dirty="0" err="1">
                <a:solidFill>
                  <a:srgbClr val="FF0000"/>
                </a:solidFill>
              </a:rPr>
              <a:t>tbl_Livro</a:t>
            </a:r>
            <a:r>
              <a:rPr lang="pt-BR" sz="2000" dirty="0">
                <a:solidFill>
                  <a:srgbClr val="FF0000"/>
                </a:solidFill>
              </a:rPr>
              <a:t> WHERE </a:t>
            </a:r>
            <a:r>
              <a:rPr lang="pt-BR" sz="2000" dirty="0" err="1">
                <a:solidFill>
                  <a:srgbClr val="FF0000"/>
                </a:solidFill>
              </a:rPr>
              <a:t>ID_livro</a:t>
            </a:r>
            <a:r>
              <a:rPr lang="pt-BR" sz="2000" dirty="0">
                <a:solidFill>
                  <a:srgbClr val="FF0000"/>
                </a:solidFill>
              </a:rPr>
              <a:t> = 3;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8011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Concatenação com NULL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CONCAT('A quantidade adquirida é ', ' ', quantidade)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teste_nulos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 item = 'Teclado';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84373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Função COALESCE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CONCAT('A quantidade adquirida é ', ' ', COALESCE(NULL, quantidade, NULL, 0))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teste_nulos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 item = 'Teclado';</a:t>
            </a:r>
          </a:p>
          <a:p>
            <a:pPr marL="34005" indent="0" fontAlgn="base">
              <a:buNone/>
            </a:pPr>
            <a:endParaRPr lang="pt-BR" sz="18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800" dirty="0"/>
              <a:t>Essa função retornará o primeiro valor não-nulo encontrado em seus argumentos.</a:t>
            </a:r>
            <a:endParaRPr lang="pt-BR" sz="18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1458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INNER JOIN – Consultar dados em duas ou mais Tabelas no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dirty="0"/>
              <a:t>Vejamos um exemplo. Vamos consultar as tabelas de livros e autores (</a:t>
            </a:r>
            <a:r>
              <a:rPr lang="pt-BR" dirty="0" err="1"/>
              <a:t>tbl_livro</a:t>
            </a:r>
            <a:r>
              <a:rPr lang="pt-BR" dirty="0"/>
              <a:t> e </a:t>
            </a:r>
            <a:r>
              <a:rPr lang="pt-BR" dirty="0" err="1"/>
              <a:t>tbl_autores</a:t>
            </a:r>
            <a:r>
              <a:rPr lang="pt-BR" dirty="0"/>
              <a:t>) e retornar os dados relativos aos livros e aos autores ao mesmo tempo: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4912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INNER JOIN – Consultar dados em duas ou mais Tabelas no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SELECT * FROM </a:t>
            </a:r>
            <a:r>
              <a:rPr lang="en-US" sz="2500" dirty="0" err="1">
                <a:solidFill>
                  <a:srgbClr val="FF0000"/>
                </a:solidFill>
              </a:rPr>
              <a:t>tbl_Livro</a:t>
            </a:r>
            <a:endParaRPr lang="en-US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INNER JOIN </a:t>
            </a:r>
            <a:r>
              <a:rPr lang="en-US" sz="2500" dirty="0" err="1">
                <a:solidFill>
                  <a:srgbClr val="FF0000"/>
                </a:solidFill>
              </a:rPr>
              <a:t>tbl_autores</a:t>
            </a:r>
            <a:endParaRPr lang="en-US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ON </a:t>
            </a:r>
            <a:r>
              <a:rPr lang="en-US" sz="2500" dirty="0" err="1">
                <a:solidFill>
                  <a:srgbClr val="FF0000"/>
                </a:solidFill>
              </a:rPr>
              <a:t>tbl_Livro.ID_Autor</a:t>
            </a:r>
            <a:r>
              <a:rPr lang="en-US" sz="2500" dirty="0">
                <a:solidFill>
                  <a:srgbClr val="FF0000"/>
                </a:solidFill>
              </a:rPr>
              <a:t> = </a:t>
            </a:r>
            <a:r>
              <a:rPr lang="en-US" sz="2500" dirty="0" err="1">
                <a:solidFill>
                  <a:srgbClr val="FF0000"/>
                </a:solidFill>
              </a:rPr>
              <a:t>tbl_autores.ID_Autor</a:t>
            </a:r>
            <a:r>
              <a:rPr lang="en-US" sz="2500" dirty="0">
                <a:solidFill>
                  <a:srgbClr val="FF0000"/>
                </a:solidFill>
              </a:rPr>
              <a:t>; 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7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C092DE5-4C96-4BEF-8C44-ECECBA0B1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43000" r="6688" b="37401"/>
          <a:stretch/>
        </p:blipFill>
        <p:spPr>
          <a:xfrm>
            <a:off x="1043608" y="2715766"/>
            <a:ext cx="7488832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8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INNER JOIN – Consultar dados em duas ou mais Tabelas no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Vejamos outro exemplo. Faremos a consulta nas tabelas de livros e autores, porém retornando apenas os nomes dos livros, seus </a:t>
            </a:r>
            <a:r>
              <a:rPr lang="pt-BR" sz="2500" dirty="0" err="1"/>
              <a:t>ISBNs</a:t>
            </a:r>
            <a:r>
              <a:rPr lang="pt-BR" sz="2500" dirty="0"/>
              <a:t> e os nomes dos autores desses livros. Note que as duas primeiras informações estão na tabela de livros, e o nome do autor está somente na tabela de autores. O que as liga é o relacionamento entre as colunas </a:t>
            </a:r>
            <a:r>
              <a:rPr lang="pt-BR" sz="2500" dirty="0" err="1"/>
              <a:t>ID_Autor</a:t>
            </a:r>
            <a:r>
              <a:rPr lang="pt-BR" sz="2500" dirty="0"/>
              <a:t> existentes nas tabelas – é chave primária na tabela de autores e estrangeira na de livros:</a:t>
            </a:r>
            <a:endParaRPr lang="en-US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9811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INNER JOIN – Consultar dados em duas ou mais Tabelas no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endParaRPr lang="en-US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SELECT </a:t>
            </a:r>
            <a:r>
              <a:rPr lang="en-US" sz="2500" dirty="0" err="1">
                <a:solidFill>
                  <a:srgbClr val="FF0000"/>
                </a:solidFill>
              </a:rPr>
              <a:t>tbl_Livro.Nome_Livro</a:t>
            </a:r>
            <a:r>
              <a:rPr lang="en-US" sz="2500" dirty="0">
                <a:solidFill>
                  <a:srgbClr val="FF0000"/>
                </a:solidFill>
              </a:rPr>
              <a:t>, tbl_Livro.ISBN13, </a:t>
            </a:r>
            <a:r>
              <a:rPr lang="en-US" sz="2500" dirty="0" err="1">
                <a:solidFill>
                  <a:srgbClr val="FF0000"/>
                </a:solidFill>
              </a:rPr>
              <a:t>tbl_autores.Nome_Autor</a:t>
            </a:r>
            <a:endParaRPr lang="en-US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FROM </a:t>
            </a:r>
            <a:r>
              <a:rPr lang="en-US" sz="2500" dirty="0" err="1">
                <a:solidFill>
                  <a:srgbClr val="FF0000"/>
                </a:solidFill>
              </a:rPr>
              <a:t>tbl_Livro</a:t>
            </a:r>
            <a:endParaRPr lang="en-US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INNER JOIN </a:t>
            </a:r>
            <a:r>
              <a:rPr lang="en-US" sz="2500" dirty="0" err="1">
                <a:solidFill>
                  <a:srgbClr val="FF0000"/>
                </a:solidFill>
              </a:rPr>
              <a:t>tbl_autores</a:t>
            </a:r>
            <a:endParaRPr lang="en-US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ON </a:t>
            </a:r>
            <a:r>
              <a:rPr lang="en-US" sz="2500" dirty="0" err="1">
                <a:solidFill>
                  <a:srgbClr val="FF0000"/>
                </a:solidFill>
              </a:rPr>
              <a:t>tbl_Livro.ID_Autor</a:t>
            </a:r>
            <a:r>
              <a:rPr lang="en-US" sz="2500" dirty="0">
                <a:solidFill>
                  <a:srgbClr val="FF0000"/>
                </a:solidFill>
              </a:rPr>
              <a:t> = </a:t>
            </a:r>
            <a:r>
              <a:rPr lang="en-US" sz="2500" dirty="0" err="1">
                <a:solidFill>
                  <a:srgbClr val="FF0000"/>
                </a:solidFill>
              </a:rPr>
              <a:t>tbl_autores.ID_Autor</a:t>
            </a:r>
            <a:r>
              <a:rPr lang="en-US" sz="2500" dirty="0">
                <a:solidFill>
                  <a:srgbClr val="FF0000"/>
                </a:solidFill>
              </a:rPr>
              <a:t>;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9711649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10897</TotalTime>
  <Words>3293</Words>
  <Application>Microsoft Office PowerPoint</Application>
  <PresentationFormat>Apresentação na tela (16:9)</PresentationFormat>
  <Paragraphs>338</Paragraphs>
  <Slides>54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54</vt:i4>
      </vt:variant>
    </vt:vector>
  </HeadingPairs>
  <TitlesOfParts>
    <vt:vector size="61" baseType="lpstr">
      <vt:lpstr>Source Sans Pro</vt:lpstr>
      <vt:lpstr>Arial Unicode MS</vt:lpstr>
      <vt:lpstr>Calibri</vt:lpstr>
      <vt:lpstr>Arial</vt:lpstr>
      <vt:lpstr>Roboto Slab</vt:lpstr>
      <vt:lpstr>Cordelia template</vt:lpstr>
      <vt:lpstr>Contents Slide Master</vt:lpstr>
      <vt:lpstr>Introdução a Banco de dados Comandos SQL Server – Parte 7   </vt:lpstr>
      <vt:lpstr>INNER JOIN – Consultar dados em duas ou mais Tabelas no SQL Server</vt:lpstr>
      <vt:lpstr>INNER JOIN – Consultar dados em duas ou mais Tabelas no SQL Server</vt:lpstr>
      <vt:lpstr>INNER JOIN – Consultar dados em duas ou mais Tabelas no SQL Server</vt:lpstr>
      <vt:lpstr>INNER JOIN – Consultar dados em duas ou mais Tabelas no SQL Server</vt:lpstr>
      <vt:lpstr>INNER JOIN – Consultar dados em duas ou mais Tabelas no SQL Server</vt:lpstr>
      <vt:lpstr>INNER JOIN – Consultar dados em duas ou mais Tabelas no SQL Server</vt:lpstr>
      <vt:lpstr>INNER JOIN – Consultar dados em duas ou mais Tabelas no SQL Server</vt:lpstr>
      <vt:lpstr>INNER JOIN – Consultar dados em duas ou mais Tabelas no SQL Server</vt:lpstr>
      <vt:lpstr>INNER JOIN – Consultar dados em duas ou mais Tabelas no SQL Server</vt:lpstr>
      <vt:lpstr>INNER JOIN – Consultar dados em duas ou mais Tabelas no SQL Server</vt:lpstr>
      <vt:lpstr>INNER JOIN – Consultar dados em duas ou mais Tabelas no SQL Server</vt:lpstr>
      <vt:lpstr>INNER JOIN – Consultar dados em duas ou mais Tabelas no SQL Server</vt:lpstr>
      <vt:lpstr>INNER JOIN – Consultar dados em duas ou mais Tabelas no SQL Server</vt:lpstr>
      <vt:lpstr>INNER JOIN – Consultar dados em duas ou mais Tabelas no SQL Server</vt:lpstr>
      <vt:lpstr>INNER JOIN – Consultar dados em duas ou mais Tabelas no SQL Server</vt:lpstr>
      <vt:lpstr>SQL Server – LEFT e RIGHT JOIN – Consultar dados em duas ou mais tabelas</vt:lpstr>
      <vt:lpstr>SQL Server – LEFT e RIGHT JOIN – Consultar dados em duas ou mais tabelas</vt:lpstr>
      <vt:lpstr>SQL Server – LEFT e RIGHT JOIN – Consultar dados em duas ou mais tabelas</vt:lpstr>
      <vt:lpstr>SQL Server – LEFT e RIGHT JOIN – Consultar dados em duas ou mais tabelas</vt:lpstr>
      <vt:lpstr>SQL Server – LEFT e RIGHT JOIN – Consultar dados em duas ou mais tabelas</vt:lpstr>
      <vt:lpstr>SQL Server – LEFT e RIGHT JOIN – Consultar dados em duas ou mais tabelas</vt:lpstr>
      <vt:lpstr>SQL Server – LEFT e RIGHT JOIN – Consultar dados em duas ou mais tabelas</vt:lpstr>
      <vt:lpstr>SQL Server – LEFT e RIGHT JOIN – Consultar dados em duas ou mais tabelas</vt:lpstr>
      <vt:lpstr>SQL Server – LEFT e RIGHT JOIN – Consultar dados em duas ou mais tabelas</vt:lpstr>
      <vt:lpstr>SQL Server – LEFT e RIGHT JOIN – Consultar dados em duas ou mais tabelas</vt:lpstr>
      <vt:lpstr>Operador UNION em SQL Server</vt:lpstr>
      <vt:lpstr>Operador UNION em SQL Server</vt:lpstr>
      <vt:lpstr>Operador UNION em SQL Server</vt:lpstr>
      <vt:lpstr>Operador UNION em SQL Server</vt:lpstr>
      <vt:lpstr>Operador UNION em SQL Server</vt:lpstr>
      <vt:lpstr>Operador UNION em SQL Server</vt:lpstr>
      <vt:lpstr>Operador UNION em SQL Server</vt:lpstr>
      <vt:lpstr>Operador UNION em SQL Server</vt:lpstr>
      <vt:lpstr>Operador UNION em SQL Server</vt:lpstr>
      <vt:lpstr>Operador UNION em SQL Server</vt:lpstr>
      <vt:lpstr>Operador UNION em SQL Server</vt:lpstr>
      <vt:lpstr>SQL Server – Select com dados de tabelas diferentes</vt:lpstr>
      <vt:lpstr>SQL Server – VIEWS – Criando Tabelas Virtuais (Visões)</vt:lpstr>
      <vt:lpstr>SQL Server – VIEWS – Criando Tabelas Virtuais (Visões)</vt:lpstr>
      <vt:lpstr>SQL Server – VIEWS – Criando Tabelas Virtuais (Visões)</vt:lpstr>
      <vt:lpstr>SQL Server – VIEWS – Criando Tabelas Virtuais (Visões)</vt:lpstr>
      <vt:lpstr>SQL Server – VIEWS – Criando Tabelas Virtuais (Visões)</vt:lpstr>
      <vt:lpstr>SQL Server – VIEWS – Criando Tabelas Virtuais (Visões)</vt:lpstr>
      <vt:lpstr>SQL Server – VIEWS – Criando Tabelas Virtuais (Visões)</vt:lpstr>
      <vt:lpstr>SQL Server – VIEWS – Criando Tabelas Virtuais (Visões)</vt:lpstr>
      <vt:lpstr>SQL Server – VIEWS – Criando Tabelas Virtuais (Visões)</vt:lpstr>
      <vt:lpstr>SQL Server – VIEWS – Criando Tabelas Virtuais (Visões)</vt:lpstr>
      <vt:lpstr>Concatenação de Strings com as funções CONCAT e COALESCE em SQL Server</vt:lpstr>
      <vt:lpstr>Concatenação de Strings com as funções CONCAT,  COALESCE em SQL Server</vt:lpstr>
      <vt:lpstr>Função CONCAT</vt:lpstr>
      <vt:lpstr>Função CONCAT - Exemplos</vt:lpstr>
      <vt:lpstr>Concatenação com NULL</vt:lpstr>
      <vt:lpstr>Função COALESCE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 PARA RETOMADA DAS AULAS SENAI DR/MG</dc:title>
  <dc:creator>Mariana Rodrigues Alves de Souza</dc:creator>
  <cp:lastModifiedBy>user</cp:lastModifiedBy>
  <cp:revision>947</cp:revision>
  <cp:lastPrinted>2020-07-23T21:30:55Z</cp:lastPrinted>
  <dcterms:modified xsi:type="dcterms:W3CDTF">2023-01-31T23:01:43Z</dcterms:modified>
</cp:coreProperties>
</file>